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64" r:id="rId2"/>
    <p:sldId id="272" r:id="rId3"/>
    <p:sldId id="256" r:id="rId4"/>
    <p:sldId id="257" r:id="rId5"/>
    <p:sldId id="258" r:id="rId6"/>
    <p:sldId id="265" r:id="rId7"/>
    <p:sldId id="260" r:id="rId8"/>
    <p:sldId id="259" r:id="rId9"/>
    <p:sldId id="261" r:id="rId10"/>
    <p:sldId id="262" r:id="rId11"/>
    <p:sldId id="271" r:id="rId12"/>
    <p:sldId id="263" r:id="rId13"/>
    <p:sldId id="266" r:id="rId14"/>
    <p:sldId id="267" r:id="rId15"/>
    <p:sldId id="269" r:id="rId16"/>
    <p:sldId id="268" r:id="rId17"/>
    <p:sldId id="273" r:id="rId18"/>
    <p:sldId id="27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FFFFFF"/>
    <a:srgbClr val="000000"/>
    <a:srgbClr val="7D9288"/>
    <a:srgbClr val="E5E5E5"/>
    <a:srgbClr val="F5F5F5"/>
    <a:srgbClr val="FAFAFA"/>
    <a:srgbClr val="007635"/>
    <a:srgbClr val="A8A8A8"/>
    <a:srgbClr val="D0C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80727" autoAdjust="0"/>
  </p:normalViewPr>
  <p:slideViewPr>
    <p:cSldViewPr snapToGrid="0">
      <p:cViewPr varScale="1">
        <p:scale>
          <a:sx n="68" d="100"/>
          <a:sy n="68" d="100"/>
        </p:scale>
        <p:origin x="821" y="91"/>
      </p:cViewPr>
      <p:guideLst/>
    </p:cSldViewPr>
  </p:slideViewPr>
  <p:notesTextViewPr>
    <p:cViewPr>
      <p:scale>
        <a:sx n="1" d="1"/>
        <a:sy n="1" d="1"/>
      </p:scale>
      <p:origin x="0" y="-792"/>
    </p:cViewPr>
  </p:notesTextViewPr>
  <p:notesViewPr>
    <p:cSldViewPr snapToGrid="0">
      <p:cViewPr varScale="1">
        <p:scale>
          <a:sx n="64" d="100"/>
          <a:sy n="64" d="100"/>
        </p:scale>
        <p:origin x="308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3A2D4D6-FE5B-4FB2-8696-B5FA532196F1}" type="datetimeFigureOut">
              <a:rPr lang="en-US" smtClean="0"/>
              <a:t>5/29/2020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39EC1D7-CD7F-4A2F-A582-270972E376AF}" type="slidenum">
              <a:rPr lang="en-US" smtClean="0"/>
              <a:t>‹#›</a:t>
            </a:fld>
            <a:endParaRPr lang="en-US"/>
          </a:p>
        </p:txBody>
      </p:sp>
    </p:spTree>
    <p:extLst>
      <p:ext uri="{BB962C8B-B14F-4D97-AF65-F5344CB8AC3E}">
        <p14:creationId xmlns:p14="http://schemas.microsoft.com/office/powerpoint/2010/main" val="149188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4513"/>
            <a:ext cx="5575300" cy="3136900"/>
          </a:xfrm>
        </p:spPr>
      </p:sp>
      <p:sp>
        <p:nvSpPr>
          <p:cNvPr id="3" name="Notes Placeholder 2"/>
          <p:cNvSpPr>
            <a:spLocks noGrp="1"/>
          </p:cNvSpPr>
          <p:nvPr>
            <p:ph type="body" idx="1"/>
          </p:nvPr>
        </p:nvSpPr>
        <p:spPr>
          <a:xfrm>
            <a:off x="686218" y="3847138"/>
            <a:ext cx="5607050" cy="4909553"/>
          </a:xfrm>
        </p:spPr>
        <p:txBody>
          <a:bodyPr/>
          <a:lstStyle/>
          <a:p>
            <a:endParaRPr lang="en-US" dirty="0" smtClean="0"/>
          </a:p>
        </p:txBody>
      </p:sp>
      <p:sp>
        <p:nvSpPr>
          <p:cNvPr id="4" name="Slide Number Placeholder 3"/>
          <p:cNvSpPr>
            <a:spLocks noGrp="1"/>
          </p:cNvSpPr>
          <p:nvPr>
            <p:ph type="sldNum" sz="quarter" idx="10"/>
          </p:nvPr>
        </p:nvSpPr>
        <p:spPr/>
        <p:txBody>
          <a:bodyPr/>
          <a:lstStyle/>
          <a:p>
            <a:fld id="{B39EC1D7-CD7F-4A2F-A582-270972E376AF}" type="slidenum">
              <a:rPr lang="en-US" smtClean="0"/>
              <a:t>1</a:t>
            </a:fld>
            <a:endParaRPr lang="en-US"/>
          </a:p>
        </p:txBody>
      </p:sp>
    </p:spTree>
    <p:extLst>
      <p:ext uri="{BB962C8B-B14F-4D97-AF65-F5344CB8AC3E}">
        <p14:creationId xmlns:p14="http://schemas.microsoft.com/office/powerpoint/2010/main" val="4255406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00313"/>
            <a:ext cx="5575300" cy="3136900"/>
          </a:xfrm>
        </p:spPr>
      </p:sp>
      <p:sp>
        <p:nvSpPr>
          <p:cNvPr id="3" name="Notes Placeholder 2"/>
          <p:cNvSpPr>
            <a:spLocks noGrp="1"/>
          </p:cNvSpPr>
          <p:nvPr>
            <p:ph type="body" idx="1"/>
          </p:nvPr>
        </p:nvSpPr>
        <p:spPr>
          <a:xfrm>
            <a:off x="733425" y="3932154"/>
            <a:ext cx="5607050" cy="3660775"/>
          </a:xfrm>
        </p:spPr>
        <p:txBody>
          <a:bodyPr/>
          <a:lstStyle/>
          <a:p>
            <a:r>
              <a:rPr lang="en-US" dirty="0" smtClean="0"/>
              <a:t>With the </a:t>
            </a:r>
            <a:r>
              <a:rPr lang="en-US" dirty="0" smtClean="0"/>
              <a:t>business mapped, </a:t>
            </a:r>
            <a:r>
              <a:rPr lang="en-US" dirty="0" smtClean="0"/>
              <a:t>you can start to flesh out all of the </a:t>
            </a:r>
            <a:r>
              <a:rPr lang="en-US" dirty="0" smtClean="0"/>
              <a:t>threats lurking in the back ground.  </a:t>
            </a:r>
            <a:r>
              <a:rPr lang="en-US" dirty="0" smtClean="0"/>
              <a:t>These are the 80</a:t>
            </a:r>
            <a:r>
              <a:rPr lang="en-US" dirty="0" smtClean="0"/>
              <a:t>% of the iceberg</a:t>
            </a:r>
            <a:r>
              <a:rPr lang="en-US" baseline="0" dirty="0" smtClean="0"/>
              <a:t> that are below the surface, </a:t>
            </a:r>
            <a:r>
              <a:rPr lang="en-US" dirty="0" smtClean="0"/>
              <a:t>the </a:t>
            </a:r>
            <a:r>
              <a:rPr lang="en-US" dirty="0" smtClean="0"/>
              <a:t>unforeseen threats that eventually will arise.  Maybe</a:t>
            </a:r>
            <a:r>
              <a:rPr lang="en-US" baseline="0" dirty="0" smtClean="0"/>
              <a:t> next month, maybe in 3 months, maybe in a year, but they are risks to your business and they are coming in all different sizes and from all directions.  </a:t>
            </a:r>
            <a:endParaRPr lang="en-US" baseline="0" dirty="0" smtClean="0"/>
          </a:p>
          <a:p>
            <a:endParaRPr lang="en-US" baseline="0" dirty="0" smtClean="0"/>
          </a:p>
          <a:p>
            <a:r>
              <a:rPr lang="en-US" baseline="0" dirty="0" smtClean="0"/>
              <a:t>Simply identifying them with the team will remove a little more of the fog on the bridge and drive confidence within the organization.</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39EC1D7-CD7F-4A2F-A582-270972E376AF}" type="slidenum">
              <a:rPr lang="en-US" smtClean="0"/>
              <a:t>10</a:t>
            </a:fld>
            <a:endParaRPr lang="en-US"/>
          </a:p>
        </p:txBody>
      </p:sp>
    </p:spTree>
    <p:extLst>
      <p:ext uri="{BB962C8B-B14F-4D97-AF65-F5344CB8AC3E}">
        <p14:creationId xmlns:p14="http://schemas.microsoft.com/office/powerpoint/2010/main" val="2442161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41350"/>
            <a:ext cx="5575300" cy="3136900"/>
          </a:xfrm>
        </p:spPr>
      </p:sp>
      <p:sp>
        <p:nvSpPr>
          <p:cNvPr id="3" name="Notes Placeholder 2"/>
          <p:cNvSpPr>
            <a:spLocks noGrp="1"/>
          </p:cNvSpPr>
          <p:nvPr>
            <p:ph type="body" idx="1"/>
          </p:nvPr>
        </p:nvSpPr>
        <p:spPr>
          <a:xfrm>
            <a:off x="733425" y="4148723"/>
            <a:ext cx="5607050" cy="3660775"/>
          </a:xfrm>
        </p:spPr>
        <p:txBody>
          <a:bodyPr/>
          <a:lstStyle/>
          <a:p>
            <a:r>
              <a:rPr lang="en-US" dirty="0" smtClean="0"/>
              <a:t>As</a:t>
            </a:r>
            <a:r>
              <a:rPr lang="en-US" baseline="0" dirty="0" smtClean="0"/>
              <a:t> we progress with the activity there is more opportunity to engage deeper in the organization.  This is actually critical as this will not only identify the obvious risks, it will give you vision into the thoughts and concerns of your staff, which could be the most valuable thing you could ask for.  Capturing their concerns and talking about them will give them a voice and a sense of input and ownership.  </a:t>
            </a:r>
          </a:p>
          <a:p>
            <a:endParaRPr lang="en-US" dirty="0" smtClean="0"/>
          </a:p>
          <a:p>
            <a:r>
              <a:rPr lang="en-US" dirty="0" smtClean="0"/>
              <a:t>Again,</a:t>
            </a:r>
            <a:r>
              <a:rPr lang="en-US" baseline="0" dirty="0" smtClean="0"/>
              <a:t> spread the message…  Share the new normal &amp; the business </a:t>
            </a:r>
            <a:r>
              <a:rPr lang="en-US" baseline="0" dirty="0" smtClean="0"/>
              <a:t>map.  </a:t>
            </a:r>
            <a:endParaRPr lang="en-US" baseline="0" dirty="0" smtClean="0"/>
          </a:p>
          <a:p>
            <a:endParaRPr lang="en-US" baseline="0" dirty="0" smtClean="0"/>
          </a:p>
          <a:p>
            <a:r>
              <a:rPr lang="en-US" dirty="0" smtClean="0"/>
              <a:t>Like mind mapping this takes time and you may have</a:t>
            </a:r>
            <a:r>
              <a:rPr lang="en-US" baseline="0" dirty="0" smtClean="0"/>
              <a:t> to draw input out of the new participants.  If things are slow, ask people to consider the (6) threat sources as starting points for each element to help people think out of the box.  If those do not make sense for your business, brain storm threat types that would work.  This is just to grease the skids a little.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39EC1D7-CD7F-4A2F-A582-270972E376AF}" type="slidenum">
              <a:rPr lang="en-US" smtClean="0"/>
              <a:t>11</a:t>
            </a:fld>
            <a:endParaRPr lang="en-US"/>
          </a:p>
        </p:txBody>
      </p:sp>
    </p:spTree>
    <p:extLst>
      <p:ext uri="{BB962C8B-B14F-4D97-AF65-F5344CB8AC3E}">
        <p14:creationId xmlns:p14="http://schemas.microsoft.com/office/powerpoint/2010/main" val="199870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685800" y="4148722"/>
            <a:ext cx="5607050" cy="36607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a:t>
            </a:r>
            <a:r>
              <a:rPr lang="en-US" baseline="0" dirty="0" smtClean="0"/>
              <a:t> any luck you will have way too many risks to reasonably address.  That is honestly the best possible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need to be able to rank the threats so we can focus on the top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(3) elements that characterize each threat.  The likelihood that the threat will occur and impact the business.  The impact that the threat would have on your business if it did occur.  And the ability for your existing business controls and practices to influence or minimize the impact if and when it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 same team, each element should be ranked using a High, Medium and Low scoring strategy to allow for eventual prioritization.  This can be done as a group assessment however, is best if you create definitions for H/M/L for each element as it replaces subjectivity and emotion with objectivity and data.</a:t>
            </a:r>
            <a:endParaRPr lang="en-US" dirty="0" smtClean="0"/>
          </a:p>
          <a:p>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12</a:t>
            </a:fld>
            <a:endParaRPr lang="en-US"/>
          </a:p>
        </p:txBody>
      </p:sp>
    </p:spTree>
    <p:extLst>
      <p:ext uri="{BB962C8B-B14F-4D97-AF65-F5344CB8AC3E}">
        <p14:creationId xmlns:p14="http://schemas.microsoft.com/office/powerpoint/2010/main" val="1251573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predefined High, Medium and Low criteria</a:t>
            </a:r>
            <a:r>
              <a:rPr lang="en-US" baseline="0" dirty="0" smtClean="0"/>
              <a:t> replaces the emotion and subjectivity with data and objectivity.  </a:t>
            </a:r>
          </a:p>
          <a:p>
            <a:endParaRPr lang="en-US" baseline="0" dirty="0" smtClean="0"/>
          </a:p>
          <a:p>
            <a:r>
              <a:rPr lang="en-US" baseline="0" dirty="0" smtClean="0"/>
              <a:t>These definitions are broad and generally applicable, however may not be appropriate for your business or industry.  Take the time to refine the definitions with your team to be more </a:t>
            </a:r>
            <a:r>
              <a:rPr lang="en-US" baseline="0" dirty="0" smtClean="0"/>
              <a:t>suitable.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13</a:t>
            </a:fld>
            <a:endParaRPr lang="en-US"/>
          </a:p>
        </p:txBody>
      </p:sp>
    </p:spTree>
    <p:extLst>
      <p:ext uri="{BB962C8B-B14F-4D97-AF65-F5344CB8AC3E}">
        <p14:creationId xmlns:p14="http://schemas.microsoft.com/office/powerpoint/2010/main" val="184480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need</a:t>
            </a:r>
            <a:r>
              <a:rPr lang="en-US" baseline="0" dirty="0" smtClean="0"/>
              <a:t> to combine the information from the mind map ranking and the risk ranking to create a ranking value that sets everything on a level playing field and clearly identifies your top threats.  Using the Threat Priority Number math sets our priority, not emotion or intuition.</a:t>
            </a:r>
          </a:p>
          <a:p>
            <a:endParaRPr lang="en-US" baseline="0" dirty="0" smtClean="0"/>
          </a:p>
          <a:p>
            <a:r>
              <a:rPr lang="en-US" baseline="0" dirty="0" smtClean="0"/>
              <a:t>Clearly a threat targeting a highly important business element, which has a high likelihood of occurring and have a high impact on the business and you have no ability now to influence is VERY IMPORTANT.</a:t>
            </a:r>
          </a:p>
          <a:p>
            <a:endParaRPr lang="en-US" baseline="0" dirty="0" smtClean="0"/>
          </a:p>
          <a:p>
            <a:r>
              <a:rPr lang="en-US" baseline="0" dirty="0" smtClean="0"/>
              <a:t>When you are done, do a sanity check of the results with the team and then going forward work top down to address the threats.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have developed an </a:t>
            </a:r>
            <a:r>
              <a:rPr lang="en-US" baseline="0" dirty="0" err="1" smtClean="0"/>
              <a:t>xcel</a:t>
            </a:r>
            <a:r>
              <a:rPr lang="en-US" baseline="0" dirty="0" smtClean="0"/>
              <a:t> tool that I will share that can help manage the prioritization and planning process.  I will include a link in the presentation for you to access it and to download it if you wish.</a:t>
            </a:r>
          </a:p>
          <a:p>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14</a:t>
            </a:fld>
            <a:endParaRPr lang="en-US"/>
          </a:p>
        </p:txBody>
      </p:sp>
    </p:spTree>
    <p:extLst>
      <p:ext uri="{BB962C8B-B14F-4D97-AF65-F5344CB8AC3E}">
        <p14:creationId xmlns:p14="http://schemas.microsoft.com/office/powerpoint/2010/main" val="159554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the whole list of prioritized threats in front of you, begin developing projects or tasks to reduce the </a:t>
            </a:r>
            <a:r>
              <a:rPr lang="en-US" baseline="0" dirty="0" smtClean="0"/>
              <a:t>top threats.</a:t>
            </a:r>
            <a:endParaRPr lang="en-US" baseline="0" dirty="0" smtClean="0"/>
          </a:p>
          <a:p>
            <a:endParaRPr lang="en-US" baseline="0" dirty="0" smtClean="0"/>
          </a:p>
          <a:p>
            <a:r>
              <a:rPr lang="en-US" baseline="0" dirty="0" smtClean="0"/>
              <a:t>A </a:t>
            </a:r>
            <a:r>
              <a:rPr lang="en-US" baseline="0" dirty="0" smtClean="0"/>
              <a:t>threat </a:t>
            </a:r>
            <a:r>
              <a:rPr lang="en-US" baseline="0" dirty="0" smtClean="0"/>
              <a:t>can be reduced by reducing the Likelihood, Impact or the ability of the business to Influence the threat if it occurs.  In most cases it is not necessary to address all three.  It is often beneficial to recalculate the TPN after you have completed the project to make sure that the result drops the threat out of the “Top”.  Set tangible targets for a successful project (</a:t>
            </a:r>
            <a:r>
              <a:rPr lang="en-US" baseline="0" dirty="0" err="1" smtClean="0"/>
              <a:t>ie</a:t>
            </a:r>
            <a:r>
              <a:rPr lang="en-US" baseline="0" dirty="0" smtClean="0"/>
              <a:t>: how would you measure the success?)  In many cases this may simply the completion/implementation, but make sure to set dates and validate the result.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Prior to implementing a proposed solution, make sure that it does not create new issues.  Working remotely may address a number of threats and actually may look like an opportunity but the long term effects of isolation may be an issue.</a:t>
            </a:r>
            <a:endParaRPr lang="en-US" dirty="0" smtClean="0"/>
          </a:p>
          <a:p>
            <a:endParaRPr lang="en-US" dirty="0" smtClean="0"/>
          </a:p>
          <a:p>
            <a:r>
              <a:rPr lang="en-US" dirty="0" smtClean="0"/>
              <a:t>Ideally</a:t>
            </a:r>
            <a:r>
              <a:rPr lang="en-US" dirty="0" smtClean="0"/>
              <a:t>, you can</a:t>
            </a:r>
            <a:r>
              <a:rPr lang="en-US" baseline="0" dirty="0" smtClean="0"/>
              <a:t> delegate the project leadership responsibility deep into the organization.  However, based on the skills of your team that may not be practical.  In this case, engage the team in the </a:t>
            </a:r>
            <a:r>
              <a:rPr lang="en-US" baseline="0" dirty="0" smtClean="0"/>
              <a:t>solutions</a:t>
            </a:r>
          </a:p>
          <a:p>
            <a:r>
              <a:rPr lang="en-US" baseline="0" dirty="0" smtClean="0"/>
              <a:t>Finally, expect set backs and be prepared to adjust your plans quickly.</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39EC1D7-CD7F-4A2F-A582-270972E376AF}" type="slidenum">
              <a:rPr lang="en-US" smtClean="0"/>
              <a:t>15</a:t>
            </a:fld>
            <a:endParaRPr lang="en-US"/>
          </a:p>
        </p:txBody>
      </p:sp>
    </p:spTree>
    <p:extLst>
      <p:ext uri="{BB962C8B-B14F-4D97-AF65-F5344CB8AC3E}">
        <p14:creationId xmlns:p14="http://schemas.microsoft.com/office/powerpoint/2010/main" val="555602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businesses have the “rumor mill”.  Bottom</a:t>
            </a:r>
            <a:r>
              <a:rPr lang="en-US" baseline="0" dirty="0" smtClean="0"/>
              <a:t> line, without information people start connecting dots and drawing their own conclusions that seldom are the truth.  In crisis this is amplified </a:t>
            </a:r>
          </a:p>
          <a:p>
            <a:endParaRPr lang="en-US" baseline="0" dirty="0" smtClean="0"/>
          </a:p>
          <a:p>
            <a:r>
              <a:rPr lang="en-US" baseline="0" dirty="0" smtClean="0"/>
              <a:t>Increase communication because the level of uncertainty is high right now!  It is better to over communicate than to have to address the alternate truths that fill the gap.  </a:t>
            </a:r>
          </a:p>
          <a:p>
            <a:endParaRPr lang="en-US" baseline="0" dirty="0" smtClean="0"/>
          </a:p>
          <a:p>
            <a:r>
              <a:rPr lang="en-US" baseline="0" dirty="0" smtClean="0"/>
              <a:t>After you have communicated, seek feedback.  This will tell you where you missed the mark or where more information is needed.  Always be willing to adjust the message.</a:t>
            </a:r>
          </a:p>
        </p:txBody>
      </p:sp>
      <p:sp>
        <p:nvSpPr>
          <p:cNvPr id="4" name="Slide Number Placeholder 3"/>
          <p:cNvSpPr>
            <a:spLocks noGrp="1"/>
          </p:cNvSpPr>
          <p:nvPr>
            <p:ph type="sldNum" sz="quarter" idx="10"/>
          </p:nvPr>
        </p:nvSpPr>
        <p:spPr/>
        <p:txBody>
          <a:bodyPr/>
          <a:lstStyle/>
          <a:p>
            <a:fld id="{B39EC1D7-CD7F-4A2F-A582-270972E376AF}" type="slidenum">
              <a:rPr lang="en-US" smtClean="0"/>
              <a:t>16</a:t>
            </a:fld>
            <a:endParaRPr lang="en-US"/>
          </a:p>
        </p:txBody>
      </p:sp>
    </p:spTree>
    <p:extLst>
      <p:ext uri="{BB962C8B-B14F-4D97-AF65-F5344CB8AC3E}">
        <p14:creationId xmlns:p14="http://schemas.microsoft.com/office/powerpoint/2010/main" val="409576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39EC1D7-CD7F-4A2F-A582-270972E376AF}" type="slidenum">
              <a:rPr lang="en-US" smtClean="0"/>
              <a:t>17</a:t>
            </a:fld>
            <a:endParaRPr lang="en-US"/>
          </a:p>
        </p:txBody>
      </p:sp>
    </p:spTree>
    <p:extLst>
      <p:ext uri="{BB962C8B-B14F-4D97-AF65-F5344CB8AC3E}">
        <p14:creationId xmlns:p14="http://schemas.microsoft.com/office/powerpoint/2010/main" val="1011012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18</a:t>
            </a:fld>
            <a:endParaRPr lang="en-US"/>
          </a:p>
        </p:txBody>
      </p:sp>
    </p:spTree>
    <p:extLst>
      <p:ext uri="{BB962C8B-B14F-4D97-AF65-F5344CB8AC3E}">
        <p14:creationId xmlns:p14="http://schemas.microsoft.com/office/powerpoint/2010/main" val="84302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47688"/>
            <a:ext cx="5575300" cy="3136900"/>
          </a:xfrm>
        </p:spPr>
      </p:sp>
      <p:sp>
        <p:nvSpPr>
          <p:cNvPr id="3" name="Notes Placeholder 2"/>
          <p:cNvSpPr>
            <a:spLocks noGrp="1"/>
          </p:cNvSpPr>
          <p:nvPr>
            <p:ph type="body" idx="1"/>
          </p:nvPr>
        </p:nvSpPr>
        <p:spPr>
          <a:xfrm>
            <a:off x="244642" y="3823870"/>
            <a:ext cx="6328611" cy="4405730"/>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2</a:t>
            </a:fld>
            <a:endParaRPr lang="en-US"/>
          </a:p>
        </p:txBody>
      </p:sp>
    </p:spTree>
    <p:extLst>
      <p:ext uri="{BB962C8B-B14F-4D97-AF65-F5344CB8AC3E}">
        <p14:creationId xmlns:p14="http://schemas.microsoft.com/office/powerpoint/2010/main" val="208447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58800"/>
            <a:ext cx="5575300" cy="3136900"/>
          </a:xfrm>
        </p:spPr>
      </p:sp>
      <p:sp>
        <p:nvSpPr>
          <p:cNvPr id="3" name="Notes Placeholder 2"/>
          <p:cNvSpPr>
            <a:spLocks noGrp="1"/>
          </p:cNvSpPr>
          <p:nvPr>
            <p:ph type="body" idx="1"/>
          </p:nvPr>
        </p:nvSpPr>
        <p:spPr>
          <a:xfrm>
            <a:off x="228600" y="3956217"/>
            <a:ext cx="6472989" cy="5079499"/>
          </a:xfrm>
        </p:spPr>
        <p:txBody>
          <a:bodyPr/>
          <a:lstStyle/>
          <a:p>
            <a:pPr marL="171450" indent="-171450">
              <a:buFont typeface="Arial" panose="020B0604020202020204" pitchFamily="34" charset="0"/>
              <a:buChar char="•"/>
            </a:pPr>
            <a:r>
              <a:rPr lang="en-US" dirty="0" smtClean="0"/>
              <a:t>The ice-berg is great imagery that is used frequently in continuous improvement </a:t>
            </a:r>
            <a:r>
              <a:rPr lang="en-US" dirty="0" smtClean="0"/>
              <a:t>discussions.  </a:t>
            </a:r>
            <a:r>
              <a:rPr lang="en-US" dirty="0" smtClean="0"/>
              <a:t>The typical talking point is that you only see the 20% of the cost of an issue, where as 80% remains hidden.  And no matter how you try to tolerate the 20%, the 80% still lurks </a:t>
            </a:r>
            <a:r>
              <a:rPr lang="en-US" dirty="0" smtClean="0"/>
              <a:t>below, killing your business.</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a:t>
            </a:r>
            <a:r>
              <a:rPr lang="en-US" dirty="0" smtClean="0"/>
              <a:t>metaphor works great for this and most other crisis.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For </a:t>
            </a:r>
            <a:r>
              <a:rPr lang="en-US" dirty="0" smtClean="0"/>
              <a:t>the past two months many of you have been faced with Lay-offs , others with dealing with your PPP loan, possibly business closures, some becoming teachers at home, everyone has been hit by social distancing and sheltering in place</a:t>
            </a:r>
            <a:r>
              <a:rPr lang="en-US" dirty="0" smtClean="0"/>
              <a:t>.  IT HAS BEEN A DRAIN ON YOU AND YOUR TEAM</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Going </a:t>
            </a:r>
            <a:r>
              <a:rPr lang="en-US" dirty="0" smtClean="0"/>
              <a:t>forward, we will be dealing with the opening guidelines, the new normal for your business will continue to evolve, there will be uncertainty among your </a:t>
            </a:r>
            <a:r>
              <a:rPr lang="en-US" dirty="0" smtClean="0"/>
              <a:t>employees</a:t>
            </a:r>
            <a:r>
              <a:rPr lang="en-US" baseline="0" dirty="0" smtClean="0"/>
              <a:t> and your customers.</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We </a:t>
            </a:r>
            <a:r>
              <a:rPr lang="en-US" dirty="0" smtClean="0"/>
              <a:t>are fortunate</a:t>
            </a:r>
            <a:r>
              <a:rPr lang="en-US" baseline="0" dirty="0" smtClean="0"/>
              <a:t> to have the Saratoga County Reopening Advisory Group to provide detailed guidelines about timing and requirements</a:t>
            </a:r>
            <a:r>
              <a:rPr lang="en-US" baseline="0" dirty="0" smtClean="0"/>
              <a: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reality is that the majority of the challenges remain to be exposed </a:t>
            </a:r>
            <a:r>
              <a:rPr lang="en-US" dirty="0" smtClean="0"/>
              <a:t>today.  They will continue to lurk out there and eventually rise up as </a:t>
            </a:r>
            <a:r>
              <a:rPr lang="en-US" dirty="0" smtClean="0"/>
              <a:t>you chip away at the iceberg</a:t>
            </a:r>
            <a:r>
              <a:rPr lang="en-US" dirty="0" smtClean="0"/>
              <a:t>.  The goal is to see them now.</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In the beginning we were leading in crisis.  We had to fight the good fight.  In fight mode we tend to be emotional, stressed, reactive and probably stressed.  Bottom we had to do what was necessary to see tomorrow</a:t>
            </a:r>
            <a:r>
              <a:rPr lang="en-US" dirty="0" smtClean="0"/>
              <a:t>. But, that comes with consequences.  Often driving fear &amp; anxiety in you and your team and sometimes less than perfect decisions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a:t>
            </a:r>
            <a:r>
              <a:rPr lang="en-US" dirty="0" smtClean="0"/>
              <a:t>question becomes how do we lead out of the crisis.</a:t>
            </a:r>
          </a:p>
          <a:p>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3</a:t>
            </a:fld>
            <a:endParaRPr lang="en-US"/>
          </a:p>
        </p:txBody>
      </p:sp>
    </p:spTree>
    <p:extLst>
      <p:ext uri="{BB962C8B-B14F-4D97-AF65-F5344CB8AC3E}">
        <p14:creationId xmlns:p14="http://schemas.microsoft.com/office/powerpoint/2010/main" val="300259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44513"/>
            <a:ext cx="5575300" cy="3136900"/>
          </a:xfrm>
        </p:spPr>
      </p:sp>
      <p:sp>
        <p:nvSpPr>
          <p:cNvPr id="3" name="Notes Placeholder 2"/>
          <p:cNvSpPr>
            <a:spLocks noGrp="1"/>
          </p:cNvSpPr>
          <p:nvPr>
            <p:ph type="body" idx="1"/>
          </p:nvPr>
        </p:nvSpPr>
        <p:spPr>
          <a:xfrm>
            <a:off x="264694" y="4004343"/>
            <a:ext cx="6376737" cy="4935120"/>
          </a:xfrm>
        </p:spPr>
        <p:txBody>
          <a:bodyPr/>
          <a:lstStyle/>
          <a:p>
            <a:r>
              <a:rPr lang="en-US" dirty="0" smtClean="0"/>
              <a:t>I love this photo.  It has been used several times </a:t>
            </a:r>
            <a:r>
              <a:rPr lang="en-US" dirty="0" smtClean="0"/>
              <a:t>during this </a:t>
            </a:r>
            <a:r>
              <a:rPr lang="en-US" dirty="0" smtClean="0"/>
              <a:t>crisis.  It really reflects what we are facing.  We cannot see the end (yet), we struggle to see more than what is directly in front of </a:t>
            </a:r>
            <a:r>
              <a:rPr lang="en-US" dirty="0" smtClean="0"/>
              <a:t>us and don’t know what could be coming at us from any direction.  But we </a:t>
            </a:r>
            <a:r>
              <a:rPr lang="en-US" dirty="0" smtClean="0"/>
              <a:t>know that if we fall, it will be a big drop.  </a:t>
            </a:r>
            <a:endParaRPr lang="en-US" dirty="0" smtClean="0"/>
          </a:p>
          <a:p>
            <a:r>
              <a:rPr lang="en-US" dirty="0" smtClean="0"/>
              <a:t>In </a:t>
            </a:r>
            <a:r>
              <a:rPr lang="en-US" dirty="0" smtClean="0"/>
              <a:t>the photo you can see an image just to go out of </a:t>
            </a:r>
            <a:r>
              <a:rPr lang="en-US" dirty="0" smtClean="0"/>
              <a:t>sight, a</a:t>
            </a:r>
            <a:r>
              <a:rPr lang="en-US" baseline="0" dirty="0" smtClean="0"/>
              <a:t> leader possibly</a:t>
            </a:r>
            <a:r>
              <a:rPr lang="en-US" dirty="0" smtClean="0"/>
              <a:t>.  </a:t>
            </a:r>
            <a:r>
              <a:rPr lang="en-US" dirty="0" smtClean="0"/>
              <a:t>Some would say that is the sign of a true leader, charging off into the abys to show the team it is safe.  But, once the leader disappears, the team is left alone, uncertain and more fearful.</a:t>
            </a:r>
          </a:p>
          <a:p>
            <a:r>
              <a:rPr lang="en-US" dirty="0" smtClean="0"/>
              <a:t>As we lead out of this crisis, </a:t>
            </a:r>
            <a:r>
              <a:rPr lang="en-US" dirty="0" smtClean="0"/>
              <a:t>we must develop </a:t>
            </a:r>
            <a:r>
              <a:rPr lang="en-US" dirty="0" smtClean="0"/>
              <a:t>a different approach that ensure the team crosses that bridge with us, confidently and aligned.  Here is </a:t>
            </a:r>
            <a:r>
              <a:rPr lang="en-US" dirty="0" smtClean="0"/>
              <a:t>a process </a:t>
            </a:r>
            <a:r>
              <a:rPr lang="en-US" dirty="0" smtClean="0"/>
              <a:t>that will help pull them along.</a:t>
            </a:r>
          </a:p>
          <a:p>
            <a:endParaRPr lang="en-US" dirty="0"/>
          </a:p>
          <a:p>
            <a:r>
              <a:rPr lang="en-US" dirty="0" smtClean="0"/>
              <a:t>Step Back &amp; Build Understanding-  Stop fighting for a moment.  Collect your thoughts.  Is that bridge the right bridge?</a:t>
            </a:r>
          </a:p>
          <a:p>
            <a:r>
              <a:rPr lang="en-US" dirty="0" smtClean="0"/>
              <a:t>Engage the team-  If we play our cards right, we may increase morale, find new leaders and build a stronger team.</a:t>
            </a:r>
          </a:p>
          <a:p>
            <a:r>
              <a:rPr lang="en-US" dirty="0" smtClean="0"/>
              <a:t>Widen the view and map the business – We have been laser focused on our P&amp;L for the past 2 months…  But there is much more to the business than that.</a:t>
            </a:r>
          </a:p>
          <a:p>
            <a:r>
              <a:rPr lang="en-US" dirty="0" smtClean="0"/>
              <a:t>Identify ALL threats and prioritize -   Spend the time to identify the bottom 80% today.  There is nothing worse than fearing what is around the corner.   Focus on the top priority issues and monitor the trivial.</a:t>
            </a:r>
          </a:p>
          <a:p>
            <a:r>
              <a:rPr lang="en-US" dirty="0" smtClean="0"/>
              <a:t>Plan, Delegate &amp; Execute -  Develop a structure to address the issues using the extended team, down to the line level.  You will find that they are capable.</a:t>
            </a:r>
          </a:p>
          <a:p>
            <a:r>
              <a:rPr lang="en-US" dirty="0" smtClean="0"/>
              <a:t>Communicate Transparently &amp; Listen -  Don’t sugar coat the message.  Give them the good, the bad and the ugly.  Then listen.  Tell them what the want to know.</a:t>
            </a:r>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4</a:t>
            </a:fld>
            <a:endParaRPr lang="en-US"/>
          </a:p>
        </p:txBody>
      </p:sp>
    </p:spTree>
    <p:extLst>
      <p:ext uri="{BB962C8B-B14F-4D97-AF65-F5344CB8AC3E}">
        <p14:creationId xmlns:p14="http://schemas.microsoft.com/office/powerpoint/2010/main" val="297426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12763"/>
            <a:ext cx="5575300" cy="3136900"/>
          </a:xfrm>
        </p:spPr>
      </p:sp>
      <p:sp>
        <p:nvSpPr>
          <p:cNvPr id="3" name="Notes Placeholder 2"/>
          <p:cNvSpPr>
            <a:spLocks noGrp="1"/>
          </p:cNvSpPr>
          <p:nvPr>
            <p:ph type="body" idx="1"/>
          </p:nvPr>
        </p:nvSpPr>
        <p:spPr>
          <a:xfrm>
            <a:off x="336884" y="3956217"/>
            <a:ext cx="6328611" cy="3660775"/>
          </a:xfrm>
        </p:spPr>
        <p:txBody>
          <a:bodyPr/>
          <a:lstStyle/>
          <a:p>
            <a:r>
              <a:rPr lang="en-US" dirty="0" smtClean="0"/>
              <a:t>Step away from the day to day battle and r</a:t>
            </a:r>
            <a:r>
              <a:rPr lang="en-US" dirty="0" smtClean="0"/>
              <a:t>evisit your business model and figure out what your new normal will look like.  It will certainly be different for many months but for certain industries it will be transformed for ever.  You and your team need to know the landscape before you can build a plan to recovery.</a:t>
            </a:r>
          </a:p>
          <a:p>
            <a:endParaRPr lang="en-US" dirty="0"/>
          </a:p>
          <a:p>
            <a:r>
              <a:rPr lang="en-US" dirty="0" smtClean="0"/>
              <a:t>It is critical we  use data and facts and not gut feel and emotion to drive our thinking.  We need to be efficient and </a:t>
            </a:r>
            <a:r>
              <a:rPr lang="en-US" dirty="0" smtClean="0"/>
              <a:t>it will help align the team</a:t>
            </a:r>
            <a:r>
              <a:rPr lang="en-US" dirty="0" smtClean="0"/>
              <a:t>.</a:t>
            </a:r>
            <a:endParaRPr lang="en-US" dirty="0" smtClean="0"/>
          </a:p>
          <a:p>
            <a:endParaRPr lang="en-US" dirty="0" smtClean="0"/>
          </a:p>
          <a:p>
            <a:r>
              <a:rPr lang="en-US" dirty="0" smtClean="0"/>
              <a:t>Start with “group think” within your direct team, </a:t>
            </a:r>
            <a:r>
              <a:rPr lang="en-US" dirty="0" smtClean="0"/>
              <a:t>leverage peers, industry associations, </a:t>
            </a:r>
            <a:r>
              <a:rPr lang="en-US" dirty="0" smtClean="0"/>
              <a:t>your chamber, what </a:t>
            </a:r>
            <a:r>
              <a:rPr lang="en-US" dirty="0" smtClean="0"/>
              <a:t>ever is available to help identify what the new normal will look like for your business.   </a:t>
            </a:r>
            <a:r>
              <a:rPr lang="en-US" dirty="0" smtClean="0"/>
              <a:t>Then be flexible enough to course correct as things evolve.</a:t>
            </a:r>
          </a:p>
          <a:p>
            <a:endParaRPr lang="en-US" dirty="0"/>
          </a:p>
          <a:p>
            <a:r>
              <a:rPr lang="en-US" dirty="0" smtClean="0"/>
              <a:t>At </a:t>
            </a:r>
            <a:r>
              <a:rPr lang="en-US" dirty="0" smtClean="0"/>
              <a:t>some level, there has been a benefit to opening up later than other states, leverage their mistakes.  VT has been progressing for 3-4 weeks already and have been meeting weekly to discuss lessons learned and best practices.  </a:t>
            </a:r>
            <a:r>
              <a:rPr lang="en-US" dirty="0" smtClean="0"/>
              <a:t>In </a:t>
            </a:r>
            <a:r>
              <a:rPr lang="en-US" dirty="0" smtClean="0"/>
              <a:t>the words of Jack Welch, steal shamelessly</a:t>
            </a:r>
            <a:r>
              <a:rPr lang="en-US" dirty="0" smtClean="0"/>
              <a:t>.  Don’t make the same mistakes others have made if you don’t have to.</a:t>
            </a:r>
            <a:endParaRPr lang="en-US" dirty="0" smtClean="0"/>
          </a:p>
          <a:p>
            <a:endParaRPr lang="en-US" dirty="0" smtClean="0"/>
          </a:p>
          <a:p>
            <a:r>
              <a:rPr lang="en-US" dirty="0" smtClean="0"/>
              <a:t>Write your new normal assumptions down and continually adjust the list as you proceed.   Some of the changes are immediate and some will evolve over time</a:t>
            </a:r>
            <a:r>
              <a:rPr lang="en-US" dirty="0" smtClean="0"/>
              <a:t>.  </a:t>
            </a:r>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5</a:t>
            </a:fld>
            <a:endParaRPr lang="en-US"/>
          </a:p>
        </p:txBody>
      </p:sp>
    </p:spTree>
    <p:extLst>
      <p:ext uri="{BB962C8B-B14F-4D97-AF65-F5344CB8AC3E}">
        <p14:creationId xmlns:p14="http://schemas.microsoft.com/office/powerpoint/2010/main" val="422392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23875"/>
            <a:ext cx="5575300" cy="3136900"/>
          </a:xfrm>
        </p:spPr>
      </p:sp>
      <p:sp>
        <p:nvSpPr>
          <p:cNvPr id="3" name="Notes Placeholder 2"/>
          <p:cNvSpPr>
            <a:spLocks noGrp="1"/>
          </p:cNvSpPr>
          <p:nvPr>
            <p:ph type="body" idx="1"/>
          </p:nvPr>
        </p:nvSpPr>
        <p:spPr>
          <a:xfrm>
            <a:off x="701675" y="3932154"/>
            <a:ext cx="5607050" cy="3660775"/>
          </a:xfrm>
        </p:spPr>
        <p:txBody>
          <a:bodyPr/>
          <a:lstStyle/>
          <a:p>
            <a:r>
              <a:rPr lang="en-US" dirty="0" smtClean="0"/>
              <a:t>Here are just a couple of resources that I have been using to help build my understanding of the new normal.  </a:t>
            </a:r>
          </a:p>
          <a:p>
            <a:endParaRPr lang="en-US" dirty="0"/>
          </a:p>
          <a:p>
            <a:r>
              <a:rPr lang="en-US" dirty="0" smtClean="0"/>
              <a:t>The bottom graph is actually a pretty good way to break down the projected restrictions over time.  The sources are listed on the presentation.  I will post the presentation on my website by the end of the day.</a:t>
            </a:r>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6</a:t>
            </a:fld>
            <a:endParaRPr lang="en-US"/>
          </a:p>
        </p:txBody>
      </p:sp>
    </p:spTree>
    <p:extLst>
      <p:ext uri="{BB962C8B-B14F-4D97-AF65-F5344CB8AC3E}">
        <p14:creationId xmlns:p14="http://schemas.microsoft.com/office/powerpoint/2010/main" val="262972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57213"/>
            <a:ext cx="5575300" cy="3136900"/>
          </a:xfrm>
        </p:spPr>
      </p:sp>
      <p:sp>
        <p:nvSpPr>
          <p:cNvPr id="3" name="Notes Placeholder 2"/>
          <p:cNvSpPr>
            <a:spLocks noGrp="1"/>
          </p:cNvSpPr>
          <p:nvPr>
            <p:ph type="body" idx="1"/>
          </p:nvPr>
        </p:nvSpPr>
        <p:spPr>
          <a:xfrm>
            <a:off x="733425" y="4004344"/>
            <a:ext cx="5607050" cy="4825331"/>
          </a:xfrm>
        </p:spPr>
        <p:txBody>
          <a:bodyPr/>
          <a:lstStyle/>
          <a:p>
            <a:r>
              <a:rPr lang="en-US" dirty="0" smtClean="0"/>
              <a:t>Pillar number 2 emphasize</a:t>
            </a:r>
            <a:r>
              <a:rPr lang="en-US" baseline="0" dirty="0" smtClean="0"/>
              <a:t> </a:t>
            </a:r>
            <a:r>
              <a:rPr lang="en-US" baseline="0" dirty="0" smtClean="0"/>
              <a:t>the importance of the team.  But why?  From an HR purist standpoint, employee engagement drives performance, customer satisfaction, retention and culture.  All of these are true, but right now we are being a little more self serving. </a:t>
            </a:r>
          </a:p>
          <a:p>
            <a:r>
              <a:rPr lang="en-US" baseline="0" dirty="0" smtClean="0"/>
              <a:t/>
            </a:r>
            <a:br>
              <a:rPr lang="en-US" baseline="0" dirty="0" smtClean="0"/>
            </a:br>
            <a:r>
              <a:rPr lang="en-US" baseline="0" dirty="0" smtClean="0"/>
              <a:t>Great leaders know that including their teams early is the process drives</a:t>
            </a:r>
            <a:r>
              <a:rPr lang="en-US" baseline="0" dirty="0" smtClean="0"/>
              <a:t>:</a:t>
            </a:r>
          </a:p>
          <a:p>
            <a:endParaRPr lang="en-US" baseline="0" dirty="0" smtClean="0"/>
          </a:p>
          <a:p>
            <a:pPr marL="171450" indent="-171450">
              <a:buFont typeface="Arial" panose="020B0604020202020204" pitchFamily="34" charset="0"/>
              <a:buChar char="•"/>
            </a:pPr>
            <a:r>
              <a:rPr lang="en-US" baseline="0" dirty="0" smtClean="0"/>
              <a:t>Increased confidence and alignment;  </a:t>
            </a:r>
            <a:r>
              <a:rPr lang="en-US" baseline="0" dirty="0" smtClean="0"/>
              <a:t>Engaging </a:t>
            </a:r>
            <a:r>
              <a:rPr lang="en-US" baseline="0" dirty="0" smtClean="0"/>
              <a:t>the team in </a:t>
            </a:r>
            <a:r>
              <a:rPr lang="en-US" baseline="0" dirty="0" smtClean="0"/>
              <a:t>focused </a:t>
            </a:r>
            <a:r>
              <a:rPr lang="en-US" dirty="0" smtClean="0"/>
              <a:t>initiative and activity will help reduce fear and anxiety and the threat of</a:t>
            </a:r>
            <a:r>
              <a:rPr lang="en-US" baseline="0" dirty="0" smtClean="0"/>
              <a:t> flight</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Projects are significantly more likely to succeed with engaged teams regardless of the barriers that arise</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Involvement will lead to i</a:t>
            </a:r>
            <a:r>
              <a:rPr lang="en-US" baseline="0" dirty="0" smtClean="0"/>
              <a:t>ncreased </a:t>
            </a:r>
            <a:r>
              <a:rPr lang="en-US" baseline="0" dirty="0" smtClean="0"/>
              <a:t>employee engagement after the recovery.  </a:t>
            </a:r>
            <a:r>
              <a:rPr lang="en-US" baseline="0" dirty="0" smtClean="0"/>
              <a:t>There was a great</a:t>
            </a:r>
            <a:r>
              <a:rPr lang="en-US" dirty="0" smtClean="0"/>
              <a:t> </a:t>
            </a:r>
            <a:r>
              <a:rPr lang="en-US" baseline="0" dirty="0" err="1" smtClean="0"/>
              <a:t>KornFerry</a:t>
            </a:r>
            <a:r>
              <a:rPr lang="en-US" baseline="0" dirty="0" smtClean="0"/>
              <a:t> study </a:t>
            </a:r>
            <a:r>
              <a:rPr lang="en-US" baseline="0" dirty="0" smtClean="0"/>
              <a:t>following the financial </a:t>
            </a:r>
            <a:r>
              <a:rPr lang="en-US" baseline="0" dirty="0" smtClean="0"/>
              <a:t>crisis of 2008 that interviewed</a:t>
            </a:r>
            <a:r>
              <a:rPr lang="en-US" dirty="0" smtClean="0"/>
              <a:t> </a:t>
            </a:r>
            <a:r>
              <a:rPr lang="en-US" baseline="0" dirty="0" smtClean="0"/>
              <a:t>the </a:t>
            </a:r>
            <a:r>
              <a:rPr lang="en-US" baseline="0" dirty="0" smtClean="0"/>
              <a:t>worlds most admired companies </a:t>
            </a:r>
            <a:r>
              <a:rPr lang="en-US" baseline="0" dirty="0" smtClean="0"/>
              <a:t> and </a:t>
            </a:r>
            <a:r>
              <a:rPr lang="en-US" dirty="0" smtClean="0"/>
              <a:t>found 70% of these companies </a:t>
            </a:r>
            <a:r>
              <a:rPr lang="en-US" baseline="0" dirty="0" smtClean="0"/>
              <a:t>reported </a:t>
            </a:r>
            <a:r>
              <a:rPr lang="en-US" baseline="0" dirty="0" smtClean="0"/>
              <a:t>increased employee engagement upon recovery</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Great leaders know</a:t>
            </a:r>
            <a:r>
              <a:rPr lang="en-US" dirty="0" smtClean="0"/>
              <a:t> how to l</a:t>
            </a:r>
            <a:r>
              <a:rPr lang="en-US" baseline="0" dirty="0" smtClean="0"/>
              <a:t>everage </a:t>
            </a:r>
            <a:r>
              <a:rPr lang="en-US" baseline="0" dirty="0" smtClean="0"/>
              <a:t>the knowledge and talent that is in each of us.  There is a great book called the Idea Driven Organization that is based on the principle that 80% of </a:t>
            </a:r>
            <a:r>
              <a:rPr lang="en-US" baseline="0" dirty="0" smtClean="0"/>
              <a:t>all successful innovation </a:t>
            </a:r>
            <a:r>
              <a:rPr lang="en-US" baseline="0" dirty="0" smtClean="0"/>
              <a:t>and improvement ideas come from the front line worker.</a:t>
            </a:r>
          </a:p>
        </p:txBody>
      </p:sp>
      <p:sp>
        <p:nvSpPr>
          <p:cNvPr id="4" name="Slide Number Placeholder 3"/>
          <p:cNvSpPr>
            <a:spLocks noGrp="1"/>
          </p:cNvSpPr>
          <p:nvPr>
            <p:ph type="sldNum" sz="quarter" idx="10"/>
          </p:nvPr>
        </p:nvSpPr>
        <p:spPr/>
        <p:txBody>
          <a:bodyPr/>
          <a:lstStyle/>
          <a:p>
            <a:fld id="{B39EC1D7-CD7F-4A2F-A582-270972E376AF}" type="slidenum">
              <a:rPr lang="en-US" smtClean="0"/>
              <a:t>7</a:t>
            </a:fld>
            <a:endParaRPr lang="en-US"/>
          </a:p>
        </p:txBody>
      </p:sp>
    </p:spTree>
    <p:extLst>
      <p:ext uri="{BB962C8B-B14F-4D97-AF65-F5344CB8AC3E}">
        <p14:creationId xmlns:p14="http://schemas.microsoft.com/office/powerpoint/2010/main" val="2335314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8440"/>
            <a:ext cx="5575300" cy="3136900"/>
          </a:xfrm>
        </p:spPr>
      </p:sp>
      <p:sp>
        <p:nvSpPr>
          <p:cNvPr id="3" name="Notes Placeholder 2"/>
          <p:cNvSpPr>
            <a:spLocks noGrp="1"/>
          </p:cNvSpPr>
          <p:nvPr>
            <p:ph type="body" idx="1"/>
          </p:nvPr>
        </p:nvSpPr>
        <p:spPr>
          <a:xfrm>
            <a:off x="701675" y="3992312"/>
            <a:ext cx="5607050" cy="3660775"/>
          </a:xfrm>
        </p:spPr>
        <p:txBody>
          <a:bodyPr/>
          <a:lstStyle/>
          <a:p>
            <a:endParaRPr lang="en-US" baseline="0" dirty="0" smtClean="0"/>
          </a:p>
          <a:p>
            <a:r>
              <a:rPr lang="en-US" dirty="0"/>
              <a:t>It is important to take inventory of your entire business if you want to identify all of the threats you will face. </a:t>
            </a:r>
            <a:endParaRPr lang="en-US" dirty="0" smtClean="0"/>
          </a:p>
          <a:p>
            <a:r>
              <a:rPr lang="en-US" dirty="0" smtClean="0"/>
              <a:t> </a:t>
            </a:r>
            <a:endParaRPr lang="en-US" dirty="0"/>
          </a:p>
          <a:p>
            <a:r>
              <a:rPr lang="en-US" baseline="0" dirty="0" smtClean="0"/>
              <a:t>For </a:t>
            </a:r>
            <a:r>
              <a:rPr lang="en-US" baseline="0" dirty="0" smtClean="0"/>
              <a:t>the past two months many business leaders have been forced to focus almost solely on the business profit and loss statement.  Making decisions about staffing, PPP loans, possible closures, etc.  </a:t>
            </a:r>
            <a:endParaRPr lang="en-US" baseline="0" dirty="0" smtClean="0"/>
          </a:p>
          <a:p>
            <a:endParaRPr lang="en-US" baseline="0" dirty="0" smtClean="0"/>
          </a:p>
          <a:p>
            <a:r>
              <a:rPr lang="en-US" baseline="0" dirty="0" smtClean="0"/>
              <a:t>Your business is </a:t>
            </a:r>
            <a:r>
              <a:rPr lang="en-US" baseline="0" dirty="0" smtClean="0"/>
              <a:t>much </a:t>
            </a:r>
            <a:r>
              <a:rPr lang="en-US" baseline="0" dirty="0" smtClean="0"/>
              <a:t>more than</a:t>
            </a:r>
            <a:r>
              <a:rPr lang="en-US" dirty="0" smtClean="0"/>
              <a:t> your P&amp;L</a:t>
            </a:r>
            <a:r>
              <a:rPr lang="en-US" baseline="0" dirty="0" smtClean="0"/>
              <a:t>.  </a:t>
            </a:r>
            <a:r>
              <a:rPr lang="en-US" baseline="0" dirty="0" smtClean="0"/>
              <a:t>Within your 2020 objectives you also have your supply chain, distribution, </a:t>
            </a:r>
            <a:r>
              <a:rPr lang="en-US" baseline="0" dirty="0" smtClean="0"/>
              <a:t>infrastructure</a:t>
            </a:r>
          </a:p>
          <a:p>
            <a:endParaRPr lang="en-US" baseline="0" dirty="0" smtClean="0"/>
          </a:p>
          <a:p>
            <a:r>
              <a:rPr lang="en-US" baseline="0" dirty="0" smtClean="0"/>
              <a:t>Maybe your 2-3 year vision and strategy;  Resources, Stake Holders (internal &amp; external), Customers and your people.</a:t>
            </a:r>
          </a:p>
          <a:p>
            <a:endParaRPr lang="en-US" baseline="0" dirty="0" smtClean="0"/>
          </a:p>
          <a:p>
            <a:r>
              <a:rPr lang="en-US" baseline="0" dirty="0" smtClean="0"/>
              <a:t>This type of a visualization tool is a mind map and is a great way to brainstorm and present the complexities of an issue.  </a:t>
            </a:r>
          </a:p>
          <a:p>
            <a:endParaRPr lang="en-US" baseline="0" dirty="0" smtClean="0"/>
          </a:p>
        </p:txBody>
      </p:sp>
      <p:sp>
        <p:nvSpPr>
          <p:cNvPr id="4" name="Slide Number Placeholder 3"/>
          <p:cNvSpPr>
            <a:spLocks noGrp="1"/>
          </p:cNvSpPr>
          <p:nvPr>
            <p:ph type="sldNum" sz="quarter" idx="10"/>
          </p:nvPr>
        </p:nvSpPr>
        <p:spPr/>
        <p:txBody>
          <a:bodyPr/>
          <a:lstStyle/>
          <a:p>
            <a:fld id="{B39EC1D7-CD7F-4A2F-A582-270972E376AF}" type="slidenum">
              <a:rPr lang="en-US" smtClean="0"/>
              <a:t>8</a:t>
            </a:fld>
            <a:endParaRPr lang="en-US"/>
          </a:p>
        </p:txBody>
      </p:sp>
    </p:spTree>
    <p:extLst>
      <p:ext uri="{BB962C8B-B14F-4D97-AF65-F5344CB8AC3E}">
        <p14:creationId xmlns:p14="http://schemas.microsoft.com/office/powerpoint/2010/main" val="2211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36575"/>
            <a:ext cx="5575300" cy="3136900"/>
          </a:xfrm>
        </p:spPr>
      </p:sp>
      <p:sp>
        <p:nvSpPr>
          <p:cNvPr id="3" name="Notes Placeholder 2"/>
          <p:cNvSpPr>
            <a:spLocks noGrp="1"/>
          </p:cNvSpPr>
          <p:nvPr>
            <p:ph type="body" idx="1"/>
          </p:nvPr>
        </p:nvSpPr>
        <p:spPr>
          <a:xfrm>
            <a:off x="685800" y="3932154"/>
            <a:ext cx="5607050" cy="3660775"/>
          </a:xfrm>
        </p:spPr>
        <p:txBody>
          <a:bodyPr/>
          <a:lstStyle/>
          <a:p>
            <a:r>
              <a:rPr lang="en-US" dirty="0" smtClean="0"/>
              <a:t>Mind mapping is a great</a:t>
            </a:r>
            <a:r>
              <a:rPr lang="en-US" baseline="0" dirty="0" smtClean="0"/>
              <a:t> facilitation tool that engages a larger portion of the team and in this case the team provides perspective.  Parts of the business that you as a leader may think are trivial, may be significant to someone else</a:t>
            </a:r>
            <a:r>
              <a:rPr lang="en-US" baseline="0" dirty="0" smtClean="0"/>
              <a:t>.  When you are done you want to have a visual that represents all of the business elements in a single picture.</a:t>
            </a:r>
            <a:endParaRPr lang="en-US" baseline="0" dirty="0" smtClean="0"/>
          </a:p>
          <a:p>
            <a:endParaRPr lang="en-US" baseline="0" dirty="0" smtClean="0"/>
          </a:p>
          <a:p>
            <a:r>
              <a:rPr lang="en-US" baseline="0" dirty="0" smtClean="0"/>
              <a:t>Consider bringing new levels of the organization into the discussion to gain perspective.  Also, consider having someone else lead the </a:t>
            </a:r>
            <a:r>
              <a:rPr lang="en-US" baseline="0" dirty="0" smtClean="0"/>
              <a:t>activity;  Share </a:t>
            </a:r>
            <a:r>
              <a:rPr lang="en-US" baseline="0" dirty="0" smtClean="0"/>
              <a:t>your expectation of the new normal and share the basis behind it…  Take </a:t>
            </a:r>
            <a:r>
              <a:rPr lang="en-US" baseline="0" dirty="0" smtClean="0"/>
              <a:t>every </a:t>
            </a:r>
            <a:r>
              <a:rPr lang="en-US" baseline="0" dirty="0" smtClean="0"/>
              <a:t>opportunity </a:t>
            </a:r>
            <a:r>
              <a:rPr lang="en-US" baseline="0" dirty="0" smtClean="0"/>
              <a:t>you can to </a:t>
            </a:r>
            <a:r>
              <a:rPr lang="en-US" baseline="0" dirty="0" smtClean="0"/>
              <a:t>gain deeper </a:t>
            </a:r>
            <a:r>
              <a:rPr lang="en-US" baseline="0" dirty="0" smtClean="0"/>
              <a:t>alignment, lifting the fog and bringing the end of the bridge into view.</a:t>
            </a:r>
            <a:endParaRPr lang="en-US" baseline="0" dirty="0" smtClean="0"/>
          </a:p>
          <a:p>
            <a:endParaRPr lang="en-US" baseline="0" dirty="0" smtClean="0"/>
          </a:p>
          <a:p>
            <a:r>
              <a:rPr lang="en-US" baseline="0" dirty="0" smtClean="0"/>
              <a:t>Facilitation takes time…  The goal is to get input from everyone involved and some people take longer than </a:t>
            </a:r>
            <a:r>
              <a:rPr lang="en-US" baseline="0" dirty="0" smtClean="0"/>
              <a:t>others.  Allow for discussion</a:t>
            </a:r>
            <a:r>
              <a:rPr lang="en-US" baseline="0" dirty="0" smtClean="0"/>
              <a:t>, debate and argument all drive alignment and shared vision…  Like a good parent, a good facilitator knows when to allow </a:t>
            </a:r>
            <a:r>
              <a:rPr lang="en-US" baseline="0" dirty="0" smtClean="0"/>
              <a:t>things to escalate and when </a:t>
            </a:r>
            <a:r>
              <a:rPr lang="en-US" baseline="0" dirty="0" smtClean="0"/>
              <a:t>to diffuse a situation.</a:t>
            </a:r>
          </a:p>
          <a:p>
            <a:endParaRPr lang="en-US" baseline="0" dirty="0" smtClean="0"/>
          </a:p>
          <a:p>
            <a:r>
              <a:rPr lang="en-US" baseline="0" dirty="0" smtClean="0"/>
              <a:t>Finally, just </a:t>
            </a:r>
            <a:r>
              <a:rPr lang="en-US" baseline="0" dirty="0" smtClean="0"/>
              <a:t>because an element of the business is on the </a:t>
            </a:r>
            <a:r>
              <a:rPr lang="en-US" baseline="0" dirty="0" smtClean="0"/>
              <a:t>map </a:t>
            </a:r>
            <a:r>
              <a:rPr lang="en-US" baseline="0" dirty="0" smtClean="0"/>
              <a:t>does not make it </a:t>
            </a:r>
            <a:r>
              <a:rPr lang="en-US" baseline="0" dirty="0" smtClean="0"/>
              <a:t>any more or less important </a:t>
            </a:r>
            <a:r>
              <a:rPr lang="en-US" baseline="0" dirty="0" smtClean="0"/>
              <a:t>as </a:t>
            </a:r>
            <a:r>
              <a:rPr lang="en-US" baseline="0" dirty="0" smtClean="0"/>
              <a:t>any one of the </a:t>
            </a:r>
            <a:r>
              <a:rPr lang="en-US" baseline="0" dirty="0" smtClean="0"/>
              <a:t>others.  The end goal of the whole (6) process is to address the critical issues first.  Rank the business elements High, Medium and Low…  Keeping in mind, not everything can be high!</a:t>
            </a:r>
            <a:endParaRPr lang="en-US" dirty="0"/>
          </a:p>
        </p:txBody>
      </p:sp>
      <p:sp>
        <p:nvSpPr>
          <p:cNvPr id="4" name="Slide Number Placeholder 3"/>
          <p:cNvSpPr>
            <a:spLocks noGrp="1"/>
          </p:cNvSpPr>
          <p:nvPr>
            <p:ph type="sldNum" sz="quarter" idx="10"/>
          </p:nvPr>
        </p:nvSpPr>
        <p:spPr/>
        <p:txBody>
          <a:bodyPr/>
          <a:lstStyle/>
          <a:p>
            <a:fld id="{B39EC1D7-CD7F-4A2F-A582-270972E376AF}" type="slidenum">
              <a:rPr lang="en-US" smtClean="0"/>
              <a:t>9</a:t>
            </a:fld>
            <a:endParaRPr lang="en-US"/>
          </a:p>
        </p:txBody>
      </p:sp>
    </p:spTree>
    <p:extLst>
      <p:ext uri="{BB962C8B-B14F-4D97-AF65-F5344CB8AC3E}">
        <p14:creationId xmlns:p14="http://schemas.microsoft.com/office/powerpoint/2010/main" val="426029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841E27-F6F6-4898-A7C1-AB92A8A56C01}"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378889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841E27-F6F6-4898-A7C1-AB92A8A56C01}"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235644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841E27-F6F6-4898-A7C1-AB92A8A56C01}"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80599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841E27-F6F6-4898-A7C1-AB92A8A56C01}"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281240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841E27-F6F6-4898-A7C1-AB92A8A56C01}"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387765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841E27-F6F6-4898-A7C1-AB92A8A56C01}"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360939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841E27-F6F6-4898-A7C1-AB92A8A56C01}"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337323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841E27-F6F6-4898-A7C1-AB92A8A56C01}"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85293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41E27-F6F6-4898-A7C1-AB92A8A56C01}"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165505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41E27-F6F6-4898-A7C1-AB92A8A56C01}"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3782696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41E27-F6F6-4898-A7C1-AB92A8A56C01}"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4E302-E6A7-4D89-8E51-9871A984FECA}" type="slidenum">
              <a:rPr lang="en-US" smtClean="0"/>
              <a:t>‹#›</a:t>
            </a:fld>
            <a:endParaRPr lang="en-US"/>
          </a:p>
        </p:txBody>
      </p:sp>
    </p:spTree>
    <p:extLst>
      <p:ext uri="{BB962C8B-B14F-4D97-AF65-F5344CB8AC3E}">
        <p14:creationId xmlns:p14="http://schemas.microsoft.com/office/powerpoint/2010/main" val="3423994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41E27-F6F6-4898-A7C1-AB92A8A56C01}" type="datetimeFigureOut">
              <a:rPr lang="en-US" smtClean="0"/>
              <a:t>5/29/2020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4E302-E6A7-4D89-8E51-9871A984FECA}" type="slidenum">
              <a:rPr lang="en-US" smtClean="0"/>
              <a:t>‹#›</a:t>
            </a:fld>
            <a:endParaRPr lang="en-US"/>
          </a:p>
        </p:txBody>
      </p:sp>
    </p:spTree>
    <p:extLst>
      <p:ext uri="{BB962C8B-B14F-4D97-AF65-F5344CB8AC3E}">
        <p14:creationId xmlns:p14="http://schemas.microsoft.com/office/powerpoint/2010/main" val="3623192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15.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saratogacountyny.gov/county-reopening/?utm_source=social_media&amp;utm_medium=ads&amp;utm_campaign=mannix_marketing" TargetMode="External"/><Relationship Id="rId3" Type="http://schemas.openxmlformats.org/officeDocument/2006/relationships/image" Target="../media/image5.png"/><Relationship Id="rId7" Type="http://schemas.openxmlformats.org/officeDocument/2006/relationships/image" Target="../media/image4.png"/><Relationship Id="rId12" Type="http://schemas.openxmlformats.org/officeDocument/2006/relationships/hyperlink" Target="https://newyorkmep.org/wp-content/uploads/2020/05/NYMEP_COVID19_playbook4305.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hyperlink" Target="NULL" TargetMode="External"/><Relationship Id="rId5" Type="http://schemas.openxmlformats.org/officeDocument/2006/relationships/hyperlink" Target="https://www.governor.nh.gov/news-media/press-2020/20200501-stay-at-home.htm" TargetMode="External"/><Relationship Id="rId10" Type="http://schemas.openxmlformats.org/officeDocument/2006/relationships/hyperlink" Target="NULL" TargetMode="External"/><Relationship Id="rId4" Type="http://schemas.openxmlformats.org/officeDocument/2006/relationships/hyperlink" Target="https://accd.vermont.gov/covid-19/business/restart" TargetMode="Externa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hyperlink" Target="https://www.kornferry.com/content/dam/kornferry/special-project-images/coronavirus/docs/KF_Leadership_Playbook_Global_FINAL.pdf" TargetMode="External"/><Relationship Id="rId3" Type="http://schemas.openxmlformats.org/officeDocument/2006/relationships/image" Target="../media/image2.png"/><Relationship Id="rId7" Type="http://schemas.openxmlformats.org/officeDocument/2006/relationships/hyperlink" Target="https://pmessentials.us/stakeholder-management-key-project-succe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9000">
              <a:schemeClr val="bg1"/>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0" y="6711"/>
            <a:ext cx="12192000" cy="6851289"/>
          </a:xfrm>
          <a:prstGeom prst="rect">
            <a:avLst/>
          </a:prstGeom>
          <a:gradFill>
            <a:gsLst>
              <a:gs pos="88000">
                <a:srgbClr val="FFFFFF">
                  <a:alpha val="0"/>
                </a:srgbClr>
              </a:gs>
              <a:gs pos="24000">
                <a:srgbClr val="FFFFFF">
                  <a:alpha val="31000"/>
                </a:srgbClr>
              </a:gs>
              <a:gs pos="100000">
                <a:schemeClr val="bg1">
                  <a:alpha val="0"/>
                </a:schemeClr>
              </a:gs>
              <a:gs pos="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9500" y="2414359"/>
            <a:ext cx="8058442" cy="2585323"/>
          </a:xfrm>
          <a:prstGeom prst="rect">
            <a:avLst/>
          </a:prstGeom>
          <a:noFill/>
        </p:spPr>
        <p:txBody>
          <a:bodyPr wrap="square" rtlCol="0">
            <a:spAutoFit/>
          </a:bodyPr>
          <a:lstStyle/>
          <a:p>
            <a:pPr algn="ctr"/>
            <a:r>
              <a:rPr lang="en-US" sz="6600" i="1" dirty="0">
                <a:solidFill>
                  <a:schemeClr val="tx1">
                    <a:lumMod val="65000"/>
                    <a:lumOff val="35000"/>
                  </a:schemeClr>
                </a:solidFill>
              </a:rPr>
              <a:t>Leading Out of </a:t>
            </a:r>
            <a:r>
              <a:rPr lang="en-US" sz="6600" i="1" dirty="0" smtClean="0">
                <a:solidFill>
                  <a:schemeClr val="tx1">
                    <a:lumMod val="65000"/>
                    <a:lumOff val="35000"/>
                  </a:schemeClr>
                </a:solidFill>
              </a:rPr>
              <a:t>Crisis:</a:t>
            </a:r>
            <a:endParaRPr lang="en-US" sz="6600" i="1" dirty="0">
              <a:solidFill>
                <a:schemeClr val="tx1">
                  <a:lumMod val="65000"/>
                  <a:lumOff val="35000"/>
                </a:schemeClr>
              </a:solidFill>
            </a:endParaRPr>
          </a:p>
          <a:p>
            <a:pPr algn="ctr"/>
            <a:r>
              <a:rPr lang="en-US" sz="4800" i="1" dirty="0" smtClean="0">
                <a:solidFill>
                  <a:schemeClr val="tx1">
                    <a:lumMod val="65000"/>
                    <a:lumOff val="35000"/>
                  </a:schemeClr>
                </a:solidFill>
              </a:rPr>
              <a:t>Recovering “Your” </a:t>
            </a:r>
          </a:p>
          <a:p>
            <a:pPr algn="ctr"/>
            <a:r>
              <a:rPr lang="en-US" sz="4800" i="1" dirty="0" smtClean="0">
                <a:solidFill>
                  <a:schemeClr val="tx1">
                    <a:lumMod val="65000"/>
                    <a:lumOff val="35000"/>
                  </a:schemeClr>
                </a:solidFill>
              </a:rPr>
              <a:t>Business “Together”</a:t>
            </a:r>
            <a:endParaRPr lang="en-US" sz="4800" i="1" dirty="0">
              <a:solidFill>
                <a:schemeClr val="tx1">
                  <a:lumMod val="65000"/>
                  <a:lumOff val="35000"/>
                </a:schemeClr>
              </a:solidFill>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870" b="100000" l="24597" r="100000">
                        <a14:foregroundMark x1="81687" y1="3261" x2="81687" y2="3261"/>
                        <a14:foregroundMark x1="96362" y1="14022" x2="96362" y2="14022"/>
                        <a14:foregroundMark x1="84704" y1="6413" x2="84704" y2="6413"/>
                        <a14:foregroundMark x1="98346" y1="8478" x2="98346" y2="8478"/>
                        <a14:foregroundMark x1="89541" y1="84130" x2="89541" y2="84130"/>
                        <a14:foregroundMark x1="78628" y1="80109" x2="78628" y2="80109"/>
                        <a14:foregroundMark x1="82141" y1="93696" x2="82141" y2="93696"/>
                        <a14:foregroundMark x1="72261" y1="84130" x2="72261" y2="84130"/>
                        <a14:foregroundMark x1="68954" y1="84130" x2="68954" y2="84130"/>
                        <a14:foregroundMark x1="65895" y1="87283" x2="65895" y2="87283"/>
                        <a14:foregroundMark x1="67259" y1="75761" x2="67259" y2="75761"/>
                        <a14:foregroundMark x1="73625" y1="82065" x2="73625" y2="82065"/>
                        <a14:foregroundMark x1="68334" y1="67500" x2="68334" y2="67500"/>
                        <a14:foregroundMark x1="69161" y1="64565" x2="69161" y2="64565"/>
                        <a14:foregroundMark x1="68623" y1="65109" x2="68623" y2="65109"/>
                        <a14:foregroundMark x1="67383" y1="70326" x2="67383" y2="70326"/>
                        <a14:foregroundMark x1="67507" y1="69022" x2="67507" y2="69022"/>
                        <a14:foregroundMark x1="65771" y1="76957" x2="65771" y2="76957"/>
                        <a14:foregroundMark x1="66804" y1="72717" x2="66804" y2="72717"/>
                        <a14:foregroundMark x1="68293" y1="66630" x2="68293" y2="66630"/>
                        <a14:foregroundMark x1="67838" y1="67391" x2="67838" y2="67391"/>
                        <a14:foregroundMark x1="74783" y1="79565" x2="74783" y2="79565"/>
                        <a14:foregroundMark x1="80157" y1="85435" x2="80157" y2="85435"/>
                        <a14:foregroundMark x1="66680" y1="17717" x2="66680" y2="17717"/>
                        <a14:foregroundMark x1="63249" y1="9783" x2="63249" y2="9783"/>
                        <a14:foregroundMark x1="65771" y1="12174" x2="65771" y2="12174"/>
                        <a14:foregroundMark x1="82265" y1="5109" x2="82265" y2="5109"/>
                        <a14:foregroundMark x1="81604" y1="7391" x2="81604" y2="7391"/>
                        <a14:foregroundMark x1="84456" y1="978" x2="84456" y2="978"/>
                        <a14:foregroundMark x1="85821" y1="11087" x2="85821" y2="11087"/>
                        <a14:foregroundMark x1="70153" y1="74239" x2="70153" y2="74239"/>
                        <a14:foregroundMark x1="70070" y1="80543" x2="70070" y2="80543"/>
                        <a14:foregroundMark x1="71062" y1="90000" x2="71062" y2="90000"/>
                        <a14:foregroundMark x1="85697" y1="13696" x2="85697" y2="13696"/>
                        <a14:foregroundMark x1="64159" y1="84130" x2="64159" y2="84130"/>
                        <a14:foregroundMark x1="64531" y1="81196" x2="64531" y2="81196"/>
                        <a14:foregroundMark x1="64159" y1="82391" x2="64159" y2="82391"/>
                        <a14:foregroundMark x1="63621" y1="85217" x2="63621" y2="85217"/>
                        <a14:foregroundMark x1="62877" y1="88370" x2="62877" y2="88370"/>
                        <a14:foregroundMark x1="99463" y1="2717" x2="99463" y2="2717"/>
                        <a14:foregroundMark x1="98346" y1="35109" x2="98346" y2="35109"/>
                        <a14:foregroundMark x1="96610" y1="35109" x2="96610" y2="35109"/>
                        <a14:foregroundMark x1="94998" y1="42826" x2="94998" y2="42826"/>
                        <a14:foregroundMark x1="95494" y1="5326" x2="95494" y2="5326"/>
                        <a14:foregroundMark x1="94006" y1="5326" x2="94006" y2="5326"/>
                        <a14:foregroundMark x1="69243" y1="96413" x2="69243" y2="96413"/>
                        <a14:foregroundMark x1="72881" y1="9565" x2="72881" y2="9565"/>
                        <a14:foregroundMark x1="77222" y1="15761" x2="77222" y2="15761"/>
                        <a14:foregroundMark x1="74411" y1="4022" x2="74411" y2="4022"/>
                        <a14:foregroundMark x1="69243" y1="5326" x2="69243" y2="5326"/>
                        <a14:foregroundMark x1="96114" y1="67283" x2="96114" y2="67283"/>
                        <a14:foregroundMark x1="91856" y1="63478" x2="91856" y2="63478"/>
                        <a14:foregroundMark x1="94791" y1="76304" x2="94791" y2="76304"/>
                        <a14:foregroundMark x1="97024" y1="85000" x2="97024" y2="85000"/>
                        <a14:foregroundMark x1="98842" y1="61957" x2="98842" y2="61957"/>
                        <a14:foregroundMark x1="60852" y1="6739" x2="60852" y2="6739"/>
                        <a14:foregroundMark x1="60852" y1="11196" x2="60852" y2="11196"/>
                        <a14:foregroundMark x1="63497" y1="18913" x2="63497" y2="18913"/>
                        <a14:foregroundMark x1="65192" y1="23478" x2="65192" y2="23478"/>
                        <a14:foregroundMark x1="69037" y1="17283" x2="69037" y2="17283"/>
                        <a14:foregroundMark x1="55188" y1="3261" x2="55188" y2="3261"/>
                        <a14:foregroundMark x1="57420" y1="4022" x2="57420" y2="4022"/>
                      </a14:backgroundRemoval>
                    </a14:imgEffect>
                  </a14:imgLayer>
                </a14:imgProps>
              </a:ext>
              <a:ext uri="{28A0092B-C50C-407E-A947-70E740481C1C}">
                <a14:useLocalDpi xmlns:a14="http://schemas.microsoft.com/office/drawing/2010/main" val="0"/>
              </a:ext>
            </a:extLst>
          </a:blip>
          <a:stretch>
            <a:fillRect/>
          </a:stretch>
        </p:blipFill>
        <p:spPr>
          <a:xfrm>
            <a:off x="2143760" y="1729788"/>
            <a:ext cx="9271000" cy="3526444"/>
          </a:xfrm>
          <a:prstGeom prst="rect">
            <a:avLst/>
          </a:prstGeom>
        </p:spPr>
      </p:pic>
    </p:spTree>
    <p:extLst>
      <p:ext uri="{BB962C8B-B14F-4D97-AF65-F5344CB8AC3E}">
        <p14:creationId xmlns:p14="http://schemas.microsoft.com/office/powerpoint/2010/main" val="1015714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pic>
        <p:nvPicPr>
          <p:cNvPr id="91" name="Picture 90"/>
          <p:cNvPicPr>
            <a:picLocks noChangeAspect="1"/>
          </p:cNvPicPr>
          <p:nvPr/>
        </p:nvPicPr>
        <p:blipFill>
          <a:blip r:embed="rId5">
            <a:duotone>
              <a:schemeClr val="bg2">
                <a:shade val="45000"/>
                <a:satMod val="135000"/>
              </a:schemeClr>
              <a:prstClr val="white"/>
            </a:duotone>
          </a:blip>
          <a:stretch>
            <a:fillRect/>
          </a:stretch>
        </p:blipFill>
        <p:spPr>
          <a:xfrm>
            <a:off x="2422185" y="1191643"/>
            <a:ext cx="7081411" cy="4471128"/>
          </a:xfrm>
          <a:prstGeom prst="rect">
            <a:avLst/>
          </a:prstGeom>
        </p:spPr>
      </p:pic>
      <p:sp>
        <p:nvSpPr>
          <p:cNvPr id="92" name="TextBox 91"/>
          <p:cNvSpPr txBox="1"/>
          <p:nvPr/>
        </p:nvSpPr>
        <p:spPr>
          <a:xfrm>
            <a:off x="-4" y="-57877"/>
            <a:ext cx="6123013" cy="584775"/>
          </a:xfrm>
          <a:prstGeom prst="rect">
            <a:avLst/>
          </a:prstGeom>
          <a:noFill/>
        </p:spPr>
        <p:txBody>
          <a:bodyPr wrap="square" rtlCol="0">
            <a:spAutoFit/>
          </a:bodyPr>
          <a:lstStyle/>
          <a:p>
            <a:r>
              <a:rPr lang="en-US" sz="3200" i="1" dirty="0">
                <a:solidFill>
                  <a:schemeClr val="bg1"/>
                </a:solidFill>
              </a:rPr>
              <a:t>Identify “ALL” Threats &amp; Prioritize</a:t>
            </a:r>
          </a:p>
        </p:txBody>
      </p:sp>
      <p:pic>
        <p:nvPicPr>
          <p:cNvPr id="386" name="Audio 39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47478" y="12658799"/>
            <a:ext cx="487362" cy="487362"/>
          </a:xfrm>
          <a:prstGeom prst="rect">
            <a:avLst/>
          </a:prstGeom>
        </p:spPr>
      </p:pic>
      <p:grpSp>
        <p:nvGrpSpPr>
          <p:cNvPr id="478" name="Group 477"/>
          <p:cNvGrpSpPr/>
          <p:nvPr/>
        </p:nvGrpSpPr>
        <p:grpSpPr>
          <a:xfrm>
            <a:off x="1932821" y="497805"/>
            <a:ext cx="5669970" cy="4318779"/>
            <a:chOff x="408821" y="620089"/>
            <a:chExt cx="5669970" cy="4318779"/>
          </a:xfrm>
        </p:grpSpPr>
        <p:grpSp>
          <p:nvGrpSpPr>
            <p:cNvPr id="477" name="Group 476"/>
            <p:cNvGrpSpPr/>
            <p:nvPr/>
          </p:nvGrpSpPr>
          <p:grpSpPr>
            <a:xfrm>
              <a:off x="3390747" y="620089"/>
              <a:ext cx="2688044" cy="829385"/>
              <a:chOff x="3390747" y="620089"/>
              <a:chExt cx="2688044" cy="829385"/>
            </a:xfrm>
          </p:grpSpPr>
          <p:pic>
            <p:nvPicPr>
              <p:cNvPr id="388" name="Picture 387"/>
              <p:cNvPicPr>
                <a:picLocks/>
              </p:cNvPicPr>
              <p:nvPr/>
            </p:nvPicPr>
            <p:blipFill>
              <a:blip r:embed="rId7"/>
              <a:stretch>
                <a:fillRect/>
              </a:stretch>
            </p:blipFill>
            <p:spPr>
              <a:xfrm rot="13380000" flipV="1">
                <a:off x="4431042" y="992274"/>
                <a:ext cx="192794" cy="457200"/>
              </a:xfrm>
              <a:prstGeom prst="rect">
                <a:avLst/>
              </a:prstGeom>
            </p:spPr>
          </p:pic>
          <p:sp>
            <p:nvSpPr>
              <p:cNvPr id="389" name="TextBox 388"/>
              <p:cNvSpPr txBox="1"/>
              <p:nvPr/>
            </p:nvSpPr>
            <p:spPr>
              <a:xfrm>
                <a:off x="3390747" y="620089"/>
                <a:ext cx="2688044" cy="461665"/>
              </a:xfrm>
              <a:prstGeom prst="rect">
                <a:avLst/>
              </a:prstGeom>
              <a:noFill/>
            </p:spPr>
            <p:txBody>
              <a:bodyPr wrap="none" rtlCol="0">
                <a:spAutoFit/>
              </a:bodyPr>
              <a:lstStyle/>
              <a:p>
                <a:r>
                  <a:rPr lang="en-US" sz="2400" dirty="0">
                    <a:solidFill>
                      <a:srgbClr val="C00000"/>
                    </a:solidFill>
                  </a:rPr>
                  <a:t>SOCIAL DISTANCING</a:t>
                </a:r>
              </a:p>
            </p:txBody>
          </p:sp>
        </p:grpSp>
        <p:grpSp>
          <p:nvGrpSpPr>
            <p:cNvPr id="476" name="Group 475"/>
            <p:cNvGrpSpPr/>
            <p:nvPr/>
          </p:nvGrpSpPr>
          <p:grpSpPr>
            <a:xfrm>
              <a:off x="408821" y="2458559"/>
              <a:ext cx="2659606" cy="2480309"/>
              <a:chOff x="408821" y="2458559"/>
              <a:chExt cx="2659606" cy="2480309"/>
            </a:xfrm>
          </p:grpSpPr>
          <p:grpSp>
            <p:nvGrpSpPr>
              <p:cNvPr id="450" name="Group 449"/>
              <p:cNvGrpSpPr/>
              <p:nvPr/>
            </p:nvGrpSpPr>
            <p:grpSpPr>
              <a:xfrm>
                <a:off x="408821" y="2458559"/>
                <a:ext cx="1847692" cy="276999"/>
                <a:chOff x="408821" y="2458559"/>
                <a:chExt cx="1847692" cy="276999"/>
              </a:xfrm>
            </p:grpSpPr>
            <p:sp>
              <p:nvSpPr>
                <p:cNvPr id="397" name="TextBox 396"/>
                <p:cNvSpPr txBox="1"/>
                <p:nvPr/>
              </p:nvSpPr>
              <p:spPr>
                <a:xfrm>
                  <a:off x="408821" y="2458559"/>
                  <a:ext cx="1266757" cy="276999"/>
                </a:xfrm>
                <a:prstGeom prst="rect">
                  <a:avLst/>
                </a:prstGeom>
                <a:noFill/>
              </p:spPr>
              <p:txBody>
                <a:bodyPr wrap="none" rtlCol="0">
                  <a:spAutoFit/>
                </a:bodyPr>
                <a:lstStyle/>
                <a:p>
                  <a:r>
                    <a:rPr lang="en-US" sz="1200" dirty="0">
                      <a:solidFill>
                        <a:srgbClr val="C00000"/>
                      </a:solidFill>
                    </a:rPr>
                    <a:t>Daily Disinfection</a:t>
                  </a:r>
                </a:p>
              </p:txBody>
            </p:sp>
            <p:pic>
              <p:nvPicPr>
                <p:cNvPr id="398" name="Picture 397"/>
                <p:cNvPicPr>
                  <a:picLocks noChangeAspect="1"/>
                </p:cNvPicPr>
                <p:nvPr/>
              </p:nvPicPr>
              <p:blipFill>
                <a:blip r:embed="rId7"/>
                <a:stretch>
                  <a:fillRect/>
                </a:stretch>
              </p:blipFill>
              <p:spPr>
                <a:xfrm rot="16860000" flipH="1">
                  <a:off x="1863287" y="2278529"/>
                  <a:ext cx="201185" cy="585267"/>
                </a:xfrm>
                <a:prstGeom prst="rect">
                  <a:avLst/>
                </a:prstGeom>
              </p:spPr>
            </p:pic>
          </p:grpSp>
          <p:grpSp>
            <p:nvGrpSpPr>
              <p:cNvPr id="463" name="Group 462"/>
              <p:cNvGrpSpPr/>
              <p:nvPr/>
            </p:nvGrpSpPr>
            <p:grpSpPr>
              <a:xfrm>
                <a:off x="1595964" y="4661869"/>
                <a:ext cx="1472463" cy="276999"/>
                <a:chOff x="1595964" y="4661869"/>
                <a:chExt cx="1472463" cy="276999"/>
              </a:xfrm>
            </p:grpSpPr>
            <p:sp>
              <p:nvSpPr>
                <p:cNvPr id="428" name="TextBox 427"/>
                <p:cNvSpPr txBox="1"/>
                <p:nvPr/>
              </p:nvSpPr>
              <p:spPr>
                <a:xfrm>
                  <a:off x="1595964" y="4661869"/>
                  <a:ext cx="915892" cy="276999"/>
                </a:xfrm>
                <a:prstGeom prst="rect">
                  <a:avLst/>
                </a:prstGeom>
                <a:noFill/>
              </p:spPr>
              <p:txBody>
                <a:bodyPr wrap="none" rtlCol="0">
                  <a:spAutoFit/>
                </a:bodyPr>
                <a:lstStyle/>
                <a:p>
                  <a:r>
                    <a:rPr lang="en-US" sz="1200" dirty="0">
                      <a:solidFill>
                        <a:srgbClr val="C00000"/>
                      </a:solidFill>
                    </a:rPr>
                    <a:t>Contraction</a:t>
                  </a:r>
                </a:p>
              </p:txBody>
            </p:sp>
            <p:pic>
              <p:nvPicPr>
                <p:cNvPr id="429" name="Picture 428"/>
                <p:cNvPicPr>
                  <a:picLocks noChangeAspect="1"/>
                </p:cNvPicPr>
                <p:nvPr/>
              </p:nvPicPr>
              <p:blipFill>
                <a:blip r:embed="rId7"/>
                <a:stretch>
                  <a:fillRect/>
                </a:stretch>
              </p:blipFill>
              <p:spPr>
                <a:xfrm rot="16860000" flipH="1">
                  <a:off x="2675201" y="4478579"/>
                  <a:ext cx="201185" cy="585267"/>
                </a:xfrm>
                <a:prstGeom prst="rect">
                  <a:avLst/>
                </a:prstGeom>
              </p:spPr>
            </p:pic>
          </p:grpSp>
        </p:grpSp>
      </p:grpSp>
      <p:grpSp>
        <p:nvGrpSpPr>
          <p:cNvPr id="469" name="Group 468"/>
          <p:cNvGrpSpPr/>
          <p:nvPr/>
        </p:nvGrpSpPr>
        <p:grpSpPr>
          <a:xfrm>
            <a:off x="1545867" y="904260"/>
            <a:ext cx="9229047" cy="5062974"/>
            <a:chOff x="21866" y="1042874"/>
            <a:chExt cx="9229047" cy="5062974"/>
          </a:xfrm>
        </p:grpSpPr>
        <p:grpSp>
          <p:nvGrpSpPr>
            <p:cNvPr id="453" name="Group 452"/>
            <p:cNvGrpSpPr/>
            <p:nvPr/>
          </p:nvGrpSpPr>
          <p:grpSpPr>
            <a:xfrm>
              <a:off x="1330554" y="1042874"/>
              <a:ext cx="1988365" cy="571777"/>
              <a:chOff x="1330554" y="1042874"/>
              <a:chExt cx="1988365" cy="571777"/>
            </a:xfrm>
          </p:grpSpPr>
          <p:pic>
            <p:nvPicPr>
              <p:cNvPr id="390" name="Picture 389"/>
              <p:cNvPicPr>
                <a:picLocks noChangeAspect="1"/>
              </p:cNvPicPr>
              <p:nvPr/>
            </p:nvPicPr>
            <p:blipFill>
              <a:blip r:embed="rId7"/>
              <a:stretch>
                <a:fillRect/>
              </a:stretch>
            </p:blipFill>
            <p:spPr>
              <a:xfrm rot="6840000" flipH="1" flipV="1">
                <a:off x="2477987" y="1221425"/>
                <a:ext cx="201185" cy="585267"/>
              </a:xfrm>
              <a:prstGeom prst="rect">
                <a:avLst/>
              </a:prstGeom>
            </p:spPr>
          </p:pic>
          <p:sp>
            <p:nvSpPr>
              <p:cNvPr id="391" name="TextBox 390"/>
              <p:cNvSpPr txBox="1"/>
              <p:nvPr/>
            </p:nvSpPr>
            <p:spPr>
              <a:xfrm>
                <a:off x="1330554" y="1042874"/>
                <a:ext cx="1988365" cy="276999"/>
              </a:xfrm>
              <a:prstGeom prst="rect">
                <a:avLst/>
              </a:prstGeom>
              <a:noFill/>
            </p:spPr>
            <p:txBody>
              <a:bodyPr wrap="none" rtlCol="0">
                <a:spAutoFit/>
              </a:bodyPr>
              <a:lstStyle/>
              <a:p>
                <a:r>
                  <a:rPr lang="en-US" sz="1200" dirty="0">
                    <a:solidFill>
                      <a:srgbClr val="C00000"/>
                    </a:solidFill>
                  </a:rPr>
                  <a:t>Regional Delayed “Opening”</a:t>
                </a:r>
              </a:p>
            </p:txBody>
          </p:sp>
        </p:grpSp>
        <p:grpSp>
          <p:nvGrpSpPr>
            <p:cNvPr id="403" name="Group 402"/>
            <p:cNvGrpSpPr/>
            <p:nvPr/>
          </p:nvGrpSpPr>
          <p:grpSpPr>
            <a:xfrm>
              <a:off x="7588822" y="3343238"/>
              <a:ext cx="1662091" cy="447459"/>
              <a:chOff x="9582343" y="3530220"/>
              <a:chExt cx="1662091" cy="447459"/>
            </a:xfrm>
          </p:grpSpPr>
          <p:pic>
            <p:nvPicPr>
              <p:cNvPr id="404" name="Picture 403"/>
              <p:cNvPicPr>
                <a:picLocks/>
              </p:cNvPicPr>
              <p:nvPr/>
            </p:nvPicPr>
            <p:blipFill>
              <a:blip r:embed="rId7"/>
              <a:stretch>
                <a:fillRect/>
              </a:stretch>
            </p:blipFill>
            <p:spPr>
              <a:xfrm rot="4980000">
                <a:off x="9714546" y="3398017"/>
                <a:ext cx="192794" cy="457200"/>
              </a:xfrm>
              <a:prstGeom prst="rect">
                <a:avLst/>
              </a:prstGeom>
            </p:spPr>
          </p:pic>
          <p:sp>
            <p:nvSpPr>
              <p:cNvPr id="405" name="TextBox 404"/>
              <p:cNvSpPr txBox="1"/>
              <p:nvPr/>
            </p:nvSpPr>
            <p:spPr>
              <a:xfrm>
                <a:off x="9622323" y="3700680"/>
                <a:ext cx="1622111" cy="276999"/>
              </a:xfrm>
              <a:prstGeom prst="rect">
                <a:avLst/>
              </a:prstGeom>
              <a:noFill/>
            </p:spPr>
            <p:txBody>
              <a:bodyPr wrap="none" rtlCol="0">
                <a:spAutoFit/>
              </a:bodyPr>
              <a:lstStyle/>
              <a:p>
                <a:r>
                  <a:rPr lang="en-US" sz="1200" dirty="0">
                    <a:solidFill>
                      <a:srgbClr val="C00000"/>
                    </a:solidFill>
                  </a:rPr>
                  <a:t>Market Transformation</a:t>
                </a:r>
              </a:p>
            </p:txBody>
          </p:sp>
        </p:grpSp>
        <p:grpSp>
          <p:nvGrpSpPr>
            <p:cNvPr id="449" name="Group 448"/>
            <p:cNvGrpSpPr/>
            <p:nvPr/>
          </p:nvGrpSpPr>
          <p:grpSpPr>
            <a:xfrm>
              <a:off x="21866" y="2997296"/>
              <a:ext cx="1376050" cy="461665"/>
              <a:chOff x="21866" y="2997296"/>
              <a:chExt cx="1376050" cy="461665"/>
            </a:xfrm>
          </p:grpSpPr>
          <p:pic>
            <p:nvPicPr>
              <p:cNvPr id="408" name="Picture 407"/>
              <p:cNvPicPr>
                <a:picLocks noChangeAspect="1"/>
              </p:cNvPicPr>
              <p:nvPr/>
            </p:nvPicPr>
            <p:blipFill>
              <a:blip r:embed="rId7"/>
              <a:stretch>
                <a:fillRect/>
              </a:stretch>
            </p:blipFill>
            <p:spPr>
              <a:xfrm rot="14940000">
                <a:off x="967862" y="2868325"/>
                <a:ext cx="220028" cy="640080"/>
              </a:xfrm>
              <a:prstGeom prst="rect">
                <a:avLst/>
              </a:prstGeom>
            </p:spPr>
          </p:pic>
          <p:sp>
            <p:nvSpPr>
              <p:cNvPr id="409" name="TextBox 408"/>
              <p:cNvSpPr txBox="1"/>
              <p:nvPr/>
            </p:nvSpPr>
            <p:spPr>
              <a:xfrm>
                <a:off x="21866" y="2997296"/>
                <a:ext cx="817724" cy="461665"/>
              </a:xfrm>
              <a:prstGeom prst="rect">
                <a:avLst/>
              </a:prstGeom>
              <a:noFill/>
            </p:spPr>
            <p:txBody>
              <a:bodyPr wrap="none" rtlCol="0">
                <a:spAutoFit/>
              </a:bodyPr>
              <a:lstStyle/>
              <a:p>
                <a:r>
                  <a:rPr lang="en-US" sz="2400" dirty="0">
                    <a:solidFill>
                      <a:srgbClr val="C00000"/>
                    </a:solidFill>
                  </a:rPr>
                  <a:t>FEAR</a:t>
                </a:r>
              </a:p>
            </p:txBody>
          </p:sp>
        </p:grpSp>
        <p:grpSp>
          <p:nvGrpSpPr>
            <p:cNvPr id="461" name="Group 460"/>
            <p:cNvGrpSpPr/>
            <p:nvPr/>
          </p:nvGrpSpPr>
          <p:grpSpPr>
            <a:xfrm>
              <a:off x="2599864" y="5543893"/>
              <a:ext cx="1028743" cy="561955"/>
              <a:chOff x="2599864" y="5543893"/>
              <a:chExt cx="1028743" cy="561955"/>
            </a:xfrm>
          </p:grpSpPr>
          <p:sp>
            <p:nvSpPr>
              <p:cNvPr id="437" name="TextBox 436"/>
              <p:cNvSpPr txBox="1"/>
              <p:nvPr/>
            </p:nvSpPr>
            <p:spPr>
              <a:xfrm>
                <a:off x="2599864" y="5767294"/>
                <a:ext cx="1028743" cy="338554"/>
              </a:xfrm>
              <a:prstGeom prst="rect">
                <a:avLst/>
              </a:prstGeom>
              <a:noFill/>
            </p:spPr>
            <p:txBody>
              <a:bodyPr wrap="none" rtlCol="0">
                <a:spAutoFit/>
              </a:bodyPr>
              <a:lstStyle/>
              <a:p>
                <a:r>
                  <a:rPr lang="en-US" sz="1600" dirty="0">
                    <a:solidFill>
                      <a:srgbClr val="C00000"/>
                    </a:solidFill>
                  </a:rPr>
                  <a:t>Relentless</a:t>
                </a:r>
              </a:p>
            </p:txBody>
          </p:sp>
          <p:pic>
            <p:nvPicPr>
              <p:cNvPr id="438" name="Picture 437"/>
              <p:cNvPicPr>
                <a:picLocks noChangeAspect="1"/>
              </p:cNvPicPr>
              <p:nvPr/>
            </p:nvPicPr>
            <p:blipFill>
              <a:blip r:embed="rId8"/>
              <a:stretch>
                <a:fillRect/>
              </a:stretch>
            </p:blipFill>
            <p:spPr>
              <a:xfrm rot="15240000" flipH="1">
                <a:off x="3216501" y="5351852"/>
                <a:ext cx="201185" cy="585267"/>
              </a:xfrm>
              <a:prstGeom prst="rect">
                <a:avLst/>
              </a:prstGeom>
            </p:spPr>
          </p:pic>
        </p:grpSp>
      </p:grpSp>
      <p:grpSp>
        <p:nvGrpSpPr>
          <p:cNvPr id="475" name="Group 474"/>
          <p:cNvGrpSpPr/>
          <p:nvPr/>
        </p:nvGrpSpPr>
        <p:grpSpPr>
          <a:xfrm>
            <a:off x="1538382" y="1844938"/>
            <a:ext cx="4915617" cy="4114617"/>
            <a:chOff x="14381" y="1983552"/>
            <a:chExt cx="4915617" cy="4114617"/>
          </a:xfrm>
        </p:grpSpPr>
        <p:grpSp>
          <p:nvGrpSpPr>
            <p:cNvPr id="451" name="Group 450"/>
            <p:cNvGrpSpPr/>
            <p:nvPr/>
          </p:nvGrpSpPr>
          <p:grpSpPr>
            <a:xfrm>
              <a:off x="14381" y="1983552"/>
              <a:ext cx="2297334" cy="484060"/>
              <a:chOff x="14381" y="1983552"/>
              <a:chExt cx="2297334" cy="484060"/>
            </a:xfrm>
          </p:grpSpPr>
          <p:pic>
            <p:nvPicPr>
              <p:cNvPr id="394" name="Picture 393"/>
              <p:cNvPicPr>
                <a:picLocks noChangeAspect="1"/>
              </p:cNvPicPr>
              <p:nvPr/>
            </p:nvPicPr>
            <p:blipFill>
              <a:blip r:embed="rId7"/>
              <a:stretch>
                <a:fillRect/>
              </a:stretch>
            </p:blipFill>
            <p:spPr>
              <a:xfrm rot="6000000" flipH="1" flipV="1">
                <a:off x="1918489" y="2074386"/>
                <a:ext cx="201185" cy="585267"/>
              </a:xfrm>
              <a:prstGeom prst="rect">
                <a:avLst/>
              </a:prstGeom>
            </p:spPr>
          </p:pic>
          <p:sp>
            <p:nvSpPr>
              <p:cNvPr id="395" name="TextBox 394"/>
              <p:cNvSpPr txBox="1"/>
              <p:nvPr/>
            </p:nvSpPr>
            <p:spPr>
              <a:xfrm>
                <a:off x="14381" y="1983552"/>
                <a:ext cx="1776961" cy="338554"/>
              </a:xfrm>
              <a:prstGeom prst="rect">
                <a:avLst/>
              </a:prstGeom>
              <a:noFill/>
            </p:spPr>
            <p:txBody>
              <a:bodyPr wrap="none" rtlCol="0">
                <a:spAutoFit/>
              </a:bodyPr>
              <a:lstStyle/>
              <a:p>
                <a:r>
                  <a:rPr lang="en-US" sz="1600" dirty="0">
                    <a:solidFill>
                      <a:srgbClr val="C00000"/>
                    </a:solidFill>
                  </a:rPr>
                  <a:t>In House Screening</a:t>
                </a:r>
              </a:p>
            </p:txBody>
          </p:sp>
        </p:grpSp>
        <p:grpSp>
          <p:nvGrpSpPr>
            <p:cNvPr id="465" name="Group 464"/>
            <p:cNvGrpSpPr/>
            <p:nvPr/>
          </p:nvGrpSpPr>
          <p:grpSpPr>
            <a:xfrm>
              <a:off x="3979184" y="3620751"/>
              <a:ext cx="887879" cy="855285"/>
              <a:chOff x="3979184" y="3620751"/>
              <a:chExt cx="887879" cy="855285"/>
            </a:xfrm>
          </p:grpSpPr>
          <p:sp>
            <p:nvSpPr>
              <p:cNvPr id="435" name="TextBox 434"/>
              <p:cNvSpPr txBox="1"/>
              <p:nvPr/>
            </p:nvSpPr>
            <p:spPr>
              <a:xfrm>
                <a:off x="3979184" y="3620751"/>
                <a:ext cx="787395" cy="461665"/>
              </a:xfrm>
              <a:prstGeom prst="rect">
                <a:avLst/>
              </a:prstGeom>
              <a:noFill/>
            </p:spPr>
            <p:txBody>
              <a:bodyPr wrap="none" rtlCol="0">
                <a:spAutoFit/>
              </a:bodyPr>
              <a:lstStyle/>
              <a:p>
                <a:pPr algn="ctr"/>
                <a:r>
                  <a:rPr lang="en-US" sz="1200" dirty="0">
                    <a:solidFill>
                      <a:srgbClr val="C00000"/>
                    </a:solidFill>
                  </a:rPr>
                  <a:t>Home </a:t>
                </a:r>
              </a:p>
              <a:p>
                <a:pPr algn="ctr"/>
                <a:r>
                  <a:rPr lang="en-US" sz="1200" dirty="0">
                    <a:solidFill>
                      <a:srgbClr val="C00000"/>
                    </a:solidFill>
                  </a:rPr>
                  <a:t>Schooling</a:t>
                </a:r>
              </a:p>
            </p:txBody>
          </p:sp>
          <p:pic>
            <p:nvPicPr>
              <p:cNvPr id="436" name="Picture 435"/>
              <p:cNvPicPr>
                <a:picLocks noChangeAspect="1"/>
              </p:cNvPicPr>
              <p:nvPr/>
            </p:nvPicPr>
            <p:blipFill>
              <a:blip r:embed="rId7"/>
              <a:stretch>
                <a:fillRect/>
              </a:stretch>
            </p:blipFill>
            <p:spPr>
              <a:xfrm rot="240000" flipH="1">
                <a:off x="4665878" y="3890769"/>
                <a:ext cx="201185" cy="585267"/>
              </a:xfrm>
              <a:prstGeom prst="rect">
                <a:avLst/>
              </a:prstGeom>
            </p:spPr>
          </p:pic>
        </p:grpSp>
        <p:grpSp>
          <p:nvGrpSpPr>
            <p:cNvPr id="460" name="Group 459"/>
            <p:cNvGrpSpPr/>
            <p:nvPr/>
          </p:nvGrpSpPr>
          <p:grpSpPr>
            <a:xfrm>
              <a:off x="3862814" y="5629398"/>
              <a:ext cx="1067184" cy="468771"/>
              <a:chOff x="3862814" y="5629398"/>
              <a:chExt cx="1067184" cy="468771"/>
            </a:xfrm>
          </p:grpSpPr>
          <p:pic>
            <p:nvPicPr>
              <p:cNvPr id="440" name="Picture 439"/>
              <p:cNvPicPr>
                <a:picLocks noChangeAspect="1"/>
              </p:cNvPicPr>
              <p:nvPr/>
            </p:nvPicPr>
            <p:blipFill rotWithShape="1">
              <a:blip r:embed="rId9"/>
              <a:srcRect l="12803" t="46736" r="46058" b="981"/>
              <a:stretch/>
            </p:blipFill>
            <p:spPr>
              <a:xfrm flipV="1">
                <a:off x="3862814" y="5629398"/>
                <a:ext cx="397932" cy="326229"/>
              </a:xfrm>
              <a:prstGeom prst="rect">
                <a:avLst/>
              </a:prstGeom>
            </p:spPr>
          </p:pic>
          <p:sp>
            <p:nvSpPr>
              <p:cNvPr id="441" name="TextBox 440"/>
              <p:cNvSpPr txBox="1"/>
              <p:nvPr/>
            </p:nvSpPr>
            <p:spPr>
              <a:xfrm>
                <a:off x="4078483" y="5759615"/>
                <a:ext cx="851515" cy="338554"/>
              </a:xfrm>
              <a:prstGeom prst="rect">
                <a:avLst/>
              </a:prstGeom>
              <a:noFill/>
            </p:spPr>
            <p:txBody>
              <a:bodyPr wrap="none" rtlCol="0">
                <a:spAutoFit/>
              </a:bodyPr>
              <a:lstStyle/>
              <a:p>
                <a:r>
                  <a:rPr lang="en-US" sz="1600" dirty="0">
                    <a:solidFill>
                      <a:srgbClr val="C00000"/>
                    </a:solidFill>
                  </a:rPr>
                  <a:t>In-Need</a:t>
                </a:r>
              </a:p>
            </p:txBody>
          </p:sp>
        </p:grpSp>
      </p:grpSp>
      <p:grpSp>
        <p:nvGrpSpPr>
          <p:cNvPr id="468" name="Group 467"/>
          <p:cNvGrpSpPr/>
          <p:nvPr/>
        </p:nvGrpSpPr>
        <p:grpSpPr>
          <a:xfrm>
            <a:off x="2169291" y="3879243"/>
            <a:ext cx="7871179" cy="2088533"/>
            <a:chOff x="645290" y="4017856"/>
            <a:chExt cx="7871179" cy="2088533"/>
          </a:xfrm>
        </p:grpSpPr>
        <p:grpSp>
          <p:nvGrpSpPr>
            <p:cNvPr id="462" name="Group 461"/>
            <p:cNvGrpSpPr/>
            <p:nvPr/>
          </p:nvGrpSpPr>
          <p:grpSpPr>
            <a:xfrm>
              <a:off x="645290" y="4670110"/>
              <a:ext cx="3119687" cy="727190"/>
              <a:chOff x="645290" y="4670110"/>
              <a:chExt cx="3119687" cy="727190"/>
            </a:xfrm>
          </p:grpSpPr>
          <p:sp>
            <p:nvSpPr>
              <p:cNvPr id="425" name="TextBox 424"/>
              <p:cNvSpPr txBox="1"/>
              <p:nvPr/>
            </p:nvSpPr>
            <p:spPr>
              <a:xfrm>
                <a:off x="645290" y="4812525"/>
                <a:ext cx="2983317" cy="584775"/>
              </a:xfrm>
              <a:prstGeom prst="rect">
                <a:avLst/>
              </a:prstGeom>
              <a:noFill/>
            </p:spPr>
            <p:txBody>
              <a:bodyPr wrap="none" rtlCol="0">
                <a:spAutoFit/>
              </a:bodyPr>
              <a:lstStyle/>
              <a:p>
                <a:r>
                  <a:rPr lang="en-US" sz="3200" dirty="0">
                    <a:solidFill>
                      <a:srgbClr val="C00000"/>
                    </a:solidFill>
                  </a:rPr>
                  <a:t>Convention Bans</a:t>
                </a:r>
              </a:p>
            </p:txBody>
          </p:sp>
          <p:pic>
            <p:nvPicPr>
              <p:cNvPr id="426" name="Picture 425"/>
              <p:cNvPicPr>
                <a:picLocks noChangeAspect="1"/>
              </p:cNvPicPr>
              <p:nvPr/>
            </p:nvPicPr>
            <p:blipFill>
              <a:blip r:embed="rId8"/>
              <a:stretch>
                <a:fillRect/>
              </a:stretch>
            </p:blipFill>
            <p:spPr>
              <a:xfrm rot="14880000" flipH="1">
                <a:off x="3371751" y="4478069"/>
                <a:ext cx="201185" cy="585267"/>
              </a:xfrm>
              <a:prstGeom prst="rect">
                <a:avLst/>
              </a:prstGeom>
            </p:spPr>
          </p:pic>
        </p:grpSp>
        <p:grpSp>
          <p:nvGrpSpPr>
            <p:cNvPr id="456" name="Group 455"/>
            <p:cNvGrpSpPr/>
            <p:nvPr/>
          </p:nvGrpSpPr>
          <p:grpSpPr>
            <a:xfrm>
              <a:off x="7082037" y="4017856"/>
              <a:ext cx="1434432" cy="607306"/>
              <a:chOff x="7082037" y="4017856"/>
              <a:chExt cx="1434432" cy="607306"/>
            </a:xfrm>
          </p:grpSpPr>
          <p:pic>
            <p:nvPicPr>
              <p:cNvPr id="433" name="Picture 432"/>
              <p:cNvPicPr>
                <a:picLocks noChangeAspect="1"/>
              </p:cNvPicPr>
              <p:nvPr/>
            </p:nvPicPr>
            <p:blipFill>
              <a:blip r:embed="rId8"/>
              <a:stretch>
                <a:fillRect/>
              </a:stretch>
            </p:blipFill>
            <p:spPr>
              <a:xfrm rot="6720000">
                <a:off x="7448268" y="3825815"/>
                <a:ext cx="201185" cy="585267"/>
              </a:xfrm>
              <a:prstGeom prst="rect">
                <a:avLst/>
              </a:prstGeom>
            </p:spPr>
          </p:pic>
          <p:sp>
            <p:nvSpPr>
              <p:cNvPr id="434" name="TextBox 433"/>
              <p:cNvSpPr txBox="1"/>
              <p:nvPr/>
            </p:nvSpPr>
            <p:spPr>
              <a:xfrm>
                <a:off x="7082037" y="4225052"/>
                <a:ext cx="1434432" cy="400110"/>
              </a:xfrm>
              <a:prstGeom prst="rect">
                <a:avLst/>
              </a:prstGeom>
              <a:noFill/>
            </p:spPr>
            <p:txBody>
              <a:bodyPr wrap="none" rtlCol="0">
                <a:spAutoFit/>
              </a:bodyPr>
              <a:lstStyle/>
              <a:p>
                <a:r>
                  <a:rPr lang="en-US" sz="2000" dirty="0">
                    <a:solidFill>
                      <a:srgbClr val="C00000"/>
                    </a:solidFill>
                  </a:rPr>
                  <a:t>COVID-19 </a:t>
                </a:r>
                <a:r>
                  <a:rPr lang="en-US" sz="2000" dirty="0">
                    <a:solidFill>
                      <a:srgbClr val="C00000"/>
                    </a:solidFill>
                    <a:latin typeface="Baskerville Old Face" panose="02020602080505020303" pitchFamily="18" charset="0"/>
                  </a:rPr>
                  <a:t>II</a:t>
                </a:r>
              </a:p>
            </p:txBody>
          </p:sp>
        </p:grpSp>
        <p:grpSp>
          <p:nvGrpSpPr>
            <p:cNvPr id="459" name="Group 458"/>
            <p:cNvGrpSpPr/>
            <p:nvPr/>
          </p:nvGrpSpPr>
          <p:grpSpPr>
            <a:xfrm>
              <a:off x="5162444" y="5585416"/>
              <a:ext cx="885179" cy="520973"/>
              <a:chOff x="5162444" y="5585416"/>
              <a:chExt cx="885179" cy="520973"/>
            </a:xfrm>
          </p:grpSpPr>
          <p:sp>
            <p:nvSpPr>
              <p:cNvPr id="442" name="TextBox 441"/>
              <p:cNvSpPr txBox="1"/>
              <p:nvPr/>
            </p:nvSpPr>
            <p:spPr>
              <a:xfrm>
                <a:off x="5162444" y="5767835"/>
                <a:ext cx="885179" cy="338554"/>
              </a:xfrm>
              <a:prstGeom prst="rect">
                <a:avLst/>
              </a:prstGeom>
              <a:noFill/>
            </p:spPr>
            <p:txBody>
              <a:bodyPr wrap="none" rtlCol="0">
                <a:spAutoFit/>
              </a:bodyPr>
              <a:lstStyle/>
              <a:p>
                <a:r>
                  <a:rPr lang="en-US" sz="1600" dirty="0">
                    <a:solidFill>
                      <a:srgbClr val="C00000"/>
                    </a:solidFill>
                  </a:rPr>
                  <a:t>DIVIDED</a:t>
                </a:r>
              </a:p>
            </p:txBody>
          </p:sp>
          <p:pic>
            <p:nvPicPr>
              <p:cNvPr id="443" name="Picture 442"/>
              <p:cNvPicPr>
                <a:picLocks/>
              </p:cNvPicPr>
              <p:nvPr/>
            </p:nvPicPr>
            <p:blipFill>
              <a:blip r:embed="rId7"/>
              <a:stretch>
                <a:fillRect/>
              </a:stretch>
            </p:blipFill>
            <p:spPr>
              <a:xfrm rot="7680000">
                <a:off x="5404740" y="5459114"/>
                <a:ext cx="145276" cy="397879"/>
              </a:xfrm>
              <a:prstGeom prst="rect">
                <a:avLst/>
              </a:prstGeom>
            </p:spPr>
          </p:pic>
        </p:grpSp>
      </p:grpSp>
      <p:grpSp>
        <p:nvGrpSpPr>
          <p:cNvPr id="467" name="Group 466"/>
          <p:cNvGrpSpPr/>
          <p:nvPr/>
        </p:nvGrpSpPr>
        <p:grpSpPr>
          <a:xfrm>
            <a:off x="1567903" y="1427158"/>
            <a:ext cx="9008896" cy="3968420"/>
            <a:chOff x="43903" y="1565772"/>
            <a:chExt cx="9008896" cy="3968420"/>
          </a:xfrm>
        </p:grpSpPr>
        <p:grpSp>
          <p:nvGrpSpPr>
            <p:cNvPr id="452" name="Group 451"/>
            <p:cNvGrpSpPr/>
            <p:nvPr/>
          </p:nvGrpSpPr>
          <p:grpSpPr>
            <a:xfrm>
              <a:off x="43903" y="1565772"/>
              <a:ext cx="2031021" cy="670172"/>
              <a:chOff x="43903" y="1565772"/>
              <a:chExt cx="2031021" cy="670172"/>
            </a:xfrm>
          </p:grpSpPr>
          <p:pic>
            <p:nvPicPr>
              <p:cNvPr id="392" name="Picture 391"/>
              <p:cNvPicPr>
                <a:picLocks noChangeAspect="1"/>
              </p:cNvPicPr>
              <p:nvPr/>
            </p:nvPicPr>
            <p:blipFill>
              <a:blip r:embed="rId7"/>
              <a:stretch>
                <a:fillRect/>
              </a:stretch>
            </p:blipFill>
            <p:spPr>
              <a:xfrm rot="19800000" flipH="1">
                <a:off x="1873739" y="1650677"/>
                <a:ext cx="201185" cy="585267"/>
              </a:xfrm>
              <a:prstGeom prst="rect">
                <a:avLst/>
              </a:prstGeom>
            </p:spPr>
          </p:pic>
          <p:sp>
            <p:nvSpPr>
              <p:cNvPr id="393" name="TextBox 392"/>
              <p:cNvSpPr txBox="1"/>
              <p:nvPr/>
            </p:nvSpPr>
            <p:spPr>
              <a:xfrm>
                <a:off x="43903" y="1565772"/>
                <a:ext cx="1794337" cy="338554"/>
              </a:xfrm>
              <a:prstGeom prst="rect">
                <a:avLst/>
              </a:prstGeom>
              <a:noFill/>
            </p:spPr>
            <p:txBody>
              <a:bodyPr wrap="none" rtlCol="0">
                <a:spAutoFit/>
              </a:bodyPr>
              <a:lstStyle/>
              <a:p>
                <a:r>
                  <a:rPr lang="en-US" sz="1600" dirty="0">
                    <a:solidFill>
                      <a:srgbClr val="C00000"/>
                    </a:solidFill>
                  </a:rPr>
                  <a:t>CLOSED GLOBAL SC</a:t>
                </a:r>
              </a:p>
            </p:txBody>
          </p:sp>
        </p:grpSp>
        <p:grpSp>
          <p:nvGrpSpPr>
            <p:cNvPr id="455" name="Group 454"/>
            <p:cNvGrpSpPr/>
            <p:nvPr/>
          </p:nvGrpSpPr>
          <p:grpSpPr>
            <a:xfrm>
              <a:off x="7207422" y="2168383"/>
              <a:ext cx="1845377" cy="520490"/>
              <a:chOff x="7207422" y="2168383"/>
              <a:chExt cx="1845377" cy="520490"/>
            </a:xfrm>
          </p:grpSpPr>
          <p:pic>
            <p:nvPicPr>
              <p:cNvPr id="401" name="Picture 400"/>
              <p:cNvPicPr>
                <a:picLocks noChangeAspect="1"/>
              </p:cNvPicPr>
              <p:nvPr/>
            </p:nvPicPr>
            <p:blipFill>
              <a:blip r:embed="rId7"/>
              <a:stretch>
                <a:fillRect/>
              </a:stretch>
            </p:blipFill>
            <p:spPr>
              <a:xfrm rot="15600000" flipV="1">
                <a:off x="7631941" y="2295647"/>
                <a:ext cx="201185" cy="585267"/>
              </a:xfrm>
              <a:prstGeom prst="rect">
                <a:avLst/>
              </a:prstGeom>
            </p:spPr>
          </p:pic>
          <p:sp>
            <p:nvSpPr>
              <p:cNvPr id="402" name="TextBox 401"/>
              <p:cNvSpPr txBox="1"/>
              <p:nvPr/>
            </p:nvSpPr>
            <p:spPr>
              <a:xfrm>
                <a:off x="7207422" y="2168383"/>
                <a:ext cx="1845377" cy="338554"/>
              </a:xfrm>
              <a:prstGeom prst="rect">
                <a:avLst/>
              </a:prstGeom>
              <a:noFill/>
            </p:spPr>
            <p:txBody>
              <a:bodyPr wrap="none" rtlCol="0">
                <a:spAutoFit/>
              </a:bodyPr>
              <a:lstStyle/>
              <a:p>
                <a:r>
                  <a:rPr lang="en-US" sz="1600" dirty="0">
                    <a:solidFill>
                      <a:srgbClr val="C00000"/>
                    </a:solidFill>
                  </a:rPr>
                  <a:t>SHRINKING CAPITAL</a:t>
                </a:r>
              </a:p>
            </p:txBody>
          </p:sp>
        </p:grpSp>
        <p:grpSp>
          <p:nvGrpSpPr>
            <p:cNvPr id="457" name="Group 456"/>
            <p:cNvGrpSpPr/>
            <p:nvPr/>
          </p:nvGrpSpPr>
          <p:grpSpPr>
            <a:xfrm>
              <a:off x="6415470" y="4579020"/>
              <a:ext cx="1368836" cy="955172"/>
              <a:chOff x="6415470" y="4579020"/>
              <a:chExt cx="1368836" cy="955172"/>
            </a:xfrm>
          </p:grpSpPr>
          <p:pic>
            <p:nvPicPr>
              <p:cNvPr id="444" name="Picture 443"/>
              <p:cNvPicPr>
                <a:picLocks/>
              </p:cNvPicPr>
              <p:nvPr/>
            </p:nvPicPr>
            <p:blipFill>
              <a:blip r:embed="rId7"/>
              <a:stretch>
                <a:fillRect/>
              </a:stretch>
            </p:blipFill>
            <p:spPr>
              <a:xfrm rot="8220000">
                <a:off x="6677425" y="4579020"/>
                <a:ext cx="192794" cy="457200"/>
              </a:xfrm>
              <a:prstGeom prst="rect">
                <a:avLst/>
              </a:prstGeom>
            </p:spPr>
          </p:pic>
          <p:sp>
            <p:nvSpPr>
              <p:cNvPr id="445" name="TextBox 444"/>
              <p:cNvSpPr txBox="1"/>
              <p:nvPr/>
            </p:nvSpPr>
            <p:spPr>
              <a:xfrm>
                <a:off x="6415470" y="4949417"/>
                <a:ext cx="1368836" cy="584775"/>
              </a:xfrm>
              <a:prstGeom prst="rect">
                <a:avLst/>
              </a:prstGeom>
              <a:noFill/>
            </p:spPr>
            <p:txBody>
              <a:bodyPr wrap="none" rtlCol="0">
                <a:spAutoFit/>
              </a:bodyPr>
              <a:lstStyle/>
              <a:p>
                <a:r>
                  <a:rPr lang="en-US" sz="3200" dirty="0">
                    <a:solidFill>
                      <a:srgbClr val="C00000"/>
                    </a:solidFill>
                  </a:rPr>
                  <a:t>STRESS</a:t>
                </a:r>
              </a:p>
            </p:txBody>
          </p:sp>
        </p:grpSp>
      </p:grpSp>
      <p:grpSp>
        <p:nvGrpSpPr>
          <p:cNvPr id="481" name="Group 480"/>
          <p:cNvGrpSpPr/>
          <p:nvPr/>
        </p:nvGrpSpPr>
        <p:grpSpPr>
          <a:xfrm>
            <a:off x="1572481" y="3786842"/>
            <a:ext cx="6343325" cy="1418489"/>
            <a:chOff x="48480" y="3925455"/>
            <a:chExt cx="6343325" cy="1418489"/>
          </a:xfrm>
        </p:grpSpPr>
        <p:grpSp>
          <p:nvGrpSpPr>
            <p:cNvPr id="479" name="Group 478"/>
            <p:cNvGrpSpPr/>
            <p:nvPr/>
          </p:nvGrpSpPr>
          <p:grpSpPr>
            <a:xfrm>
              <a:off x="48480" y="3925455"/>
              <a:ext cx="1874944" cy="338554"/>
              <a:chOff x="48480" y="3925455"/>
              <a:chExt cx="1874944" cy="338554"/>
            </a:xfrm>
          </p:grpSpPr>
          <p:sp>
            <p:nvSpPr>
              <p:cNvPr id="423" name="TextBox 422"/>
              <p:cNvSpPr txBox="1"/>
              <p:nvPr/>
            </p:nvSpPr>
            <p:spPr>
              <a:xfrm>
                <a:off x="48480" y="3925455"/>
                <a:ext cx="1357295" cy="338554"/>
              </a:xfrm>
              <a:prstGeom prst="rect">
                <a:avLst/>
              </a:prstGeom>
              <a:noFill/>
            </p:spPr>
            <p:txBody>
              <a:bodyPr wrap="none" rtlCol="0">
                <a:spAutoFit/>
              </a:bodyPr>
              <a:lstStyle/>
              <a:p>
                <a:r>
                  <a:rPr lang="en-US" sz="1600" dirty="0">
                    <a:solidFill>
                      <a:srgbClr val="C00000"/>
                    </a:solidFill>
                  </a:rPr>
                  <a:t>BANKRUPCIES</a:t>
                </a:r>
              </a:p>
            </p:txBody>
          </p:sp>
          <p:pic>
            <p:nvPicPr>
              <p:cNvPr id="424" name="Picture 423"/>
              <p:cNvPicPr>
                <a:picLocks noChangeAspect="1"/>
              </p:cNvPicPr>
              <p:nvPr/>
            </p:nvPicPr>
            <p:blipFill>
              <a:blip r:embed="rId7"/>
              <a:stretch>
                <a:fillRect/>
              </a:stretch>
            </p:blipFill>
            <p:spPr>
              <a:xfrm rot="16080000" flipH="1">
                <a:off x="1530198" y="3750468"/>
                <a:ext cx="201185" cy="585267"/>
              </a:xfrm>
              <a:prstGeom prst="rect">
                <a:avLst/>
              </a:prstGeom>
            </p:spPr>
          </p:pic>
        </p:grpSp>
        <p:grpSp>
          <p:nvGrpSpPr>
            <p:cNvPr id="480" name="Group 479"/>
            <p:cNvGrpSpPr/>
            <p:nvPr/>
          </p:nvGrpSpPr>
          <p:grpSpPr>
            <a:xfrm>
              <a:off x="5228923" y="4752228"/>
              <a:ext cx="1162882" cy="591716"/>
              <a:chOff x="5228923" y="4752228"/>
              <a:chExt cx="1162882" cy="591716"/>
            </a:xfrm>
          </p:grpSpPr>
          <p:pic>
            <p:nvPicPr>
              <p:cNvPr id="446" name="Picture 445"/>
              <p:cNvPicPr>
                <a:picLocks noChangeAspect="1"/>
              </p:cNvPicPr>
              <p:nvPr/>
            </p:nvPicPr>
            <p:blipFill rotWithShape="1">
              <a:blip r:embed="rId9"/>
              <a:srcRect l="12803" t="46736" r="46058" b="981"/>
              <a:stretch/>
            </p:blipFill>
            <p:spPr>
              <a:xfrm flipV="1">
                <a:off x="5589424" y="4752228"/>
                <a:ext cx="415902" cy="346747"/>
              </a:xfrm>
              <a:prstGeom prst="rect">
                <a:avLst/>
              </a:prstGeom>
            </p:spPr>
          </p:pic>
          <p:sp>
            <p:nvSpPr>
              <p:cNvPr id="447" name="TextBox 446"/>
              <p:cNvSpPr txBox="1"/>
              <p:nvPr/>
            </p:nvSpPr>
            <p:spPr>
              <a:xfrm>
                <a:off x="5228923" y="5005390"/>
                <a:ext cx="1162882" cy="338554"/>
              </a:xfrm>
              <a:prstGeom prst="rect">
                <a:avLst/>
              </a:prstGeom>
              <a:noFill/>
            </p:spPr>
            <p:txBody>
              <a:bodyPr wrap="none" rtlCol="0">
                <a:spAutoFit/>
              </a:bodyPr>
              <a:lstStyle/>
              <a:p>
                <a:r>
                  <a:rPr lang="en-US" sz="1600" dirty="0">
                    <a:solidFill>
                      <a:srgbClr val="C00000"/>
                    </a:solidFill>
                  </a:rPr>
                  <a:t>Uncertainty</a:t>
                </a:r>
              </a:p>
            </p:txBody>
          </p:sp>
        </p:grpSp>
      </p:grpSp>
      <p:grpSp>
        <p:nvGrpSpPr>
          <p:cNvPr id="474" name="Group 473"/>
          <p:cNvGrpSpPr/>
          <p:nvPr/>
        </p:nvGrpSpPr>
        <p:grpSpPr>
          <a:xfrm>
            <a:off x="1416202" y="1447919"/>
            <a:ext cx="9011619" cy="3527628"/>
            <a:chOff x="-107799" y="1586533"/>
            <a:chExt cx="9011619" cy="3527628"/>
          </a:xfrm>
        </p:grpSpPr>
        <p:grpSp>
          <p:nvGrpSpPr>
            <p:cNvPr id="454" name="Group 453"/>
            <p:cNvGrpSpPr/>
            <p:nvPr/>
          </p:nvGrpSpPr>
          <p:grpSpPr>
            <a:xfrm>
              <a:off x="6802490" y="1586533"/>
              <a:ext cx="2101330" cy="652947"/>
              <a:chOff x="6802490" y="1586533"/>
              <a:chExt cx="2101330" cy="652947"/>
            </a:xfrm>
          </p:grpSpPr>
          <p:sp>
            <p:nvSpPr>
              <p:cNvPr id="399" name="TextBox 398"/>
              <p:cNvSpPr txBox="1"/>
              <p:nvPr/>
            </p:nvSpPr>
            <p:spPr>
              <a:xfrm>
                <a:off x="7110316" y="1586533"/>
                <a:ext cx="1793504" cy="276999"/>
              </a:xfrm>
              <a:prstGeom prst="rect">
                <a:avLst/>
              </a:prstGeom>
              <a:noFill/>
            </p:spPr>
            <p:txBody>
              <a:bodyPr wrap="none" rtlCol="0">
                <a:spAutoFit/>
              </a:bodyPr>
              <a:lstStyle/>
              <a:p>
                <a:r>
                  <a:rPr lang="en-US" sz="1200" dirty="0">
                    <a:solidFill>
                      <a:srgbClr val="C00000"/>
                    </a:solidFill>
                  </a:rPr>
                  <a:t>Driver Services/Amenities</a:t>
                </a:r>
              </a:p>
            </p:txBody>
          </p:sp>
          <p:pic>
            <p:nvPicPr>
              <p:cNvPr id="400" name="Picture 399"/>
              <p:cNvPicPr>
                <a:picLocks noChangeAspect="1"/>
              </p:cNvPicPr>
              <p:nvPr/>
            </p:nvPicPr>
            <p:blipFill>
              <a:blip r:embed="rId7"/>
              <a:stretch>
                <a:fillRect/>
              </a:stretch>
            </p:blipFill>
            <p:spPr>
              <a:xfrm rot="1800000">
                <a:off x="6802490" y="1654213"/>
                <a:ext cx="201185" cy="585267"/>
              </a:xfrm>
              <a:prstGeom prst="rect">
                <a:avLst/>
              </a:prstGeom>
            </p:spPr>
          </p:pic>
        </p:grpSp>
        <p:grpSp>
          <p:nvGrpSpPr>
            <p:cNvPr id="430" name="Group 429"/>
            <p:cNvGrpSpPr/>
            <p:nvPr/>
          </p:nvGrpSpPr>
          <p:grpSpPr>
            <a:xfrm>
              <a:off x="-107799" y="4512724"/>
              <a:ext cx="1776099" cy="382569"/>
              <a:chOff x="1006884" y="3611582"/>
              <a:chExt cx="1776099" cy="382569"/>
            </a:xfrm>
          </p:grpSpPr>
          <p:sp>
            <p:nvSpPr>
              <p:cNvPr id="431" name="TextBox 430"/>
              <p:cNvSpPr txBox="1"/>
              <p:nvPr/>
            </p:nvSpPr>
            <p:spPr>
              <a:xfrm>
                <a:off x="1006884" y="3624819"/>
                <a:ext cx="1235146" cy="369332"/>
              </a:xfrm>
              <a:prstGeom prst="rect">
                <a:avLst/>
              </a:prstGeom>
              <a:noFill/>
            </p:spPr>
            <p:txBody>
              <a:bodyPr wrap="none" rtlCol="0">
                <a:spAutoFit/>
              </a:bodyPr>
              <a:lstStyle/>
              <a:p>
                <a:r>
                  <a:rPr lang="en-US" dirty="0">
                    <a:solidFill>
                      <a:srgbClr val="C00000"/>
                    </a:solidFill>
                  </a:rPr>
                  <a:t>Travel Bans</a:t>
                </a:r>
              </a:p>
            </p:txBody>
          </p:sp>
          <p:pic>
            <p:nvPicPr>
              <p:cNvPr id="432" name="Picture 431"/>
              <p:cNvPicPr>
                <a:picLocks noChangeAspect="1"/>
              </p:cNvPicPr>
              <p:nvPr/>
            </p:nvPicPr>
            <p:blipFill>
              <a:blip r:embed="rId7"/>
              <a:stretch>
                <a:fillRect/>
              </a:stretch>
            </p:blipFill>
            <p:spPr>
              <a:xfrm rot="15840000" flipH="1">
                <a:off x="2389757" y="3419541"/>
                <a:ext cx="201185" cy="585267"/>
              </a:xfrm>
              <a:prstGeom prst="rect">
                <a:avLst/>
              </a:prstGeom>
            </p:spPr>
          </p:pic>
        </p:grpSp>
        <p:grpSp>
          <p:nvGrpSpPr>
            <p:cNvPr id="473" name="Group 472"/>
            <p:cNvGrpSpPr/>
            <p:nvPr/>
          </p:nvGrpSpPr>
          <p:grpSpPr>
            <a:xfrm>
              <a:off x="6835864" y="4612091"/>
              <a:ext cx="1779390" cy="502070"/>
              <a:chOff x="6760042" y="4622312"/>
              <a:chExt cx="1779390" cy="502070"/>
            </a:xfrm>
          </p:grpSpPr>
          <p:sp>
            <p:nvSpPr>
              <p:cNvPr id="471" name="TextBox 470"/>
              <p:cNvSpPr txBox="1"/>
              <p:nvPr/>
            </p:nvSpPr>
            <p:spPr>
              <a:xfrm>
                <a:off x="7283639" y="4662717"/>
                <a:ext cx="1255793" cy="461665"/>
              </a:xfrm>
              <a:prstGeom prst="rect">
                <a:avLst/>
              </a:prstGeom>
              <a:noFill/>
            </p:spPr>
            <p:txBody>
              <a:bodyPr wrap="none" rtlCol="0">
                <a:spAutoFit/>
              </a:bodyPr>
              <a:lstStyle/>
              <a:p>
                <a:r>
                  <a:rPr lang="en-US" sz="2400" dirty="0">
                    <a:solidFill>
                      <a:srgbClr val="C00000"/>
                    </a:solidFill>
                  </a:rPr>
                  <a:t>Isolation</a:t>
                </a:r>
              </a:p>
            </p:txBody>
          </p:sp>
          <p:pic>
            <p:nvPicPr>
              <p:cNvPr id="472" name="Picture 471"/>
              <p:cNvPicPr>
                <a:picLocks noChangeAspect="1"/>
              </p:cNvPicPr>
              <p:nvPr/>
            </p:nvPicPr>
            <p:blipFill>
              <a:blip r:embed="rId8"/>
              <a:stretch>
                <a:fillRect/>
              </a:stretch>
            </p:blipFill>
            <p:spPr>
              <a:xfrm rot="6720000">
                <a:off x="6952083" y="4430271"/>
                <a:ext cx="201185" cy="585267"/>
              </a:xfrm>
              <a:prstGeom prst="rect">
                <a:avLst/>
              </a:prstGeom>
            </p:spPr>
          </p:pic>
        </p:grpSp>
      </p:grpSp>
      <p:cxnSp>
        <p:nvCxnSpPr>
          <p:cNvPr id="79" name="Straight Connector 78"/>
          <p:cNvCxnSpPr/>
          <p:nvPr/>
        </p:nvCxnSpPr>
        <p:spPr>
          <a:xfrm>
            <a:off x="239643" y="523551"/>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10"/>
          <a:stretch>
            <a:fillRect/>
          </a:stretch>
        </p:blipFill>
        <p:spPr>
          <a:xfrm>
            <a:off x="11541883" y="243840"/>
            <a:ext cx="589157" cy="583474"/>
          </a:xfrm>
          <a:prstGeom prst="rect">
            <a:avLst/>
          </a:prstGeom>
        </p:spPr>
      </p:pic>
      <p:sp>
        <p:nvSpPr>
          <p:cNvPr id="82" name="TextBox 81"/>
          <p:cNvSpPr txBox="1"/>
          <p:nvPr/>
        </p:nvSpPr>
        <p:spPr>
          <a:xfrm>
            <a:off x="1907828" y="5894042"/>
            <a:ext cx="8487837" cy="584775"/>
          </a:xfrm>
          <a:prstGeom prst="rect">
            <a:avLst/>
          </a:prstGeom>
          <a:noFill/>
        </p:spPr>
        <p:txBody>
          <a:bodyPr wrap="none" rtlCol="0">
            <a:spAutoFit/>
          </a:bodyPr>
          <a:lstStyle/>
          <a:p>
            <a:pPr algn="ctr"/>
            <a:r>
              <a:rPr lang="en-US" sz="3200" dirty="0" smtClean="0">
                <a:solidFill>
                  <a:schemeClr val="bg2">
                    <a:lumMod val="50000"/>
                  </a:schemeClr>
                </a:solidFill>
              </a:rPr>
              <a:t>Your business is under attack from every direction</a:t>
            </a:r>
            <a:endParaRPr lang="en-US" sz="3200" dirty="0">
              <a:solidFill>
                <a:schemeClr val="bg2">
                  <a:lumMod val="50000"/>
                </a:schemeClr>
              </a:solidFill>
            </a:endParaRPr>
          </a:p>
        </p:txBody>
      </p:sp>
      <p:pic>
        <p:nvPicPr>
          <p:cNvPr id="83" name="Picture 82"/>
          <p:cNvPicPr>
            <a:picLocks noChangeAspect="1"/>
          </p:cNvPicPr>
          <p:nvPr/>
        </p:nvPicPr>
        <p:blipFill rotWithShape="1">
          <a:blip r:embed="rId11">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261878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
                                        <p:tgtEl>
                                          <p:spTgt spid="478"/>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68"/>
                                        </p:tgtEl>
                                        <p:attrNameLst>
                                          <p:attrName>style.visibility</p:attrName>
                                        </p:attrNameLst>
                                      </p:cBhvr>
                                      <p:to>
                                        <p:strVal val="visible"/>
                                      </p:to>
                                    </p:set>
                                    <p:animEffect transition="in" filter="fade">
                                      <p:cBhvr>
                                        <p:cTn id="11" dur="500"/>
                                        <p:tgtEl>
                                          <p:spTgt spid="468"/>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469"/>
                                        </p:tgtEl>
                                        <p:attrNameLst>
                                          <p:attrName>style.visibility</p:attrName>
                                        </p:attrNameLst>
                                      </p:cBhvr>
                                      <p:to>
                                        <p:strVal val="visible"/>
                                      </p:to>
                                    </p:set>
                                    <p:animEffect transition="in" filter="fade">
                                      <p:cBhvr>
                                        <p:cTn id="15" dur="500"/>
                                        <p:tgtEl>
                                          <p:spTgt spid="469"/>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467"/>
                                        </p:tgtEl>
                                        <p:attrNameLst>
                                          <p:attrName>style.visibility</p:attrName>
                                        </p:attrNameLst>
                                      </p:cBhvr>
                                      <p:to>
                                        <p:strVal val="visible"/>
                                      </p:to>
                                    </p:set>
                                    <p:animEffect transition="in" filter="fade">
                                      <p:cBhvr>
                                        <p:cTn id="19" dur="500"/>
                                        <p:tgtEl>
                                          <p:spTgt spid="467"/>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474"/>
                                        </p:tgtEl>
                                        <p:attrNameLst>
                                          <p:attrName>style.visibility</p:attrName>
                                        </p:attrNameLst>
                                      </p:cBhvr>
                                      <p:to>
                                        <p:strVal val="visible"/>
                                      </p:to>
                                    </p:set>
                                    <p:animEffect transition="in" filter="fade">
                                      <p:cBhvr>
                                        <p:cTn id="23" dur="500"/>
                                        <p:tgtEl>
                                          <p:spTgt spid="474"/>
                                        </p:tgtEl>
                                      </p:cBhvr>
                                    </p:animEffect>
                                  </p:childTnLst>
                                </p:cTn>
                              </p:par>
                            </p:childTnLst>
                          </p:cTn>
                        </p:par>
                        <p:par>
                          <p:cTn id="24" fill="hold">
                            <p:stCondLst>
                              <p:cond delay="6500"/>
                            </p:stCondLst>
                            <p:childTnLst>
                              <p:par>
                                <p:cTn id="25" presetID="10" presetClass="entr" presetSubtype="0" fill="hold" nodeType="afterEffect">
                                  <p:stCondLst>
                                    <p:cond delay="1000"/>
                                  </p:stCondLst>
                                  <p:childTnLst>
                                    <p:set>
                                      <p:cBhvr>
                                        <p:cTn id="26" dur="1" fill="hold">
                                          <p:stCondLst>
                                            <p:cond delay="0"/>
                                          </p:stCondLst>
                                        </p:cTn>
                                        <p:tgtEl>
                                          <p:spTgt spid="475"/>
                                        </p:tgtEl>
                                        <p:attrNameLst>
                                          <p:attrName>style.visibility</p:attrName>
                                        </p:attrNameLst>
                                      </p:cBhvr>
                                      <p:to>
                                        <p:strVal val="visible"/>
                                      </p:to>
                                    </p:set>
                                    <p:animEffect transition="in" filter="fade">
                                      <p:cBhvr>
                                        <p:cTn id="27" dur="500"/>
                                        <p:tgtEl>
                                          <p:spTgt spid="475"/>
                                        </p:tgtEl>
                                      </p:cBhvr>
                                    </p:animEffect>
                                  </p:childTnLst>
                                </p:cTn>
                              </p:par>
                            </p:childTnLst>
                          </p:cTn>
                        </p:par>
                        <p:par>
                          <p:cTn id="28" fill="hold">
                            <p:stCondLst>
                              <p:cond delay="8000"/>
                            </p:stCondLst>
                            <p:childTnLst>
                              <p:par>
                                <p:cTn id="29" presetID="10" presetClass="entr" presetSubtype="0" fill="hold" nodeType="afterEffect">
                                  <p:stCondLst>
                                    <p:cond delay="1000"/>
                                  </p:stCondLst>
                                  <p:childTnLst>
                                    <p:set>
                                      <p:cBhvr>
                                        <p:cTn id="30" dur="1" fill="hold">
                                          <p:stCondLst>
                                            <p:cond delay="0"/>
                                          </p:stCondLst>
                                        </p:cTn>
                                        <p:tgtEl>
                                          <p:spTgt spid="481"/>
                                        </p:tgtEl>
                                        <p:attrNameLst>
                                          <p:attrName>style.visibility</p:attrName>
                                        </p:attrNameLst>
                                      </p:cBhvr>
                                      <p:to>
                                        <p:strVal val="visible"/>
                                      </p:to>
                                    </p:set>
                                    <p:animEffect transition="in" filter="fade">
                                      <p:cBhvr>
                                        <p:cTn id="31" dur="500"/>
                                        <p:tgtEl>
                                          <p:spTgt spid="481"/>
                                        </p:tgtEl>
                                      </p:cBhvr>
                                    </p:animEffect>
                                  </p:childTnLst>
                                </p:cTn>
                              </p:par>
                            </p:childTnLst>
                          </p:cTn>
                        </p:par>
                        <p:par>
                          <p:cTn id="32" fill="hold">
                            <p:stCondLst>
                              <p:cond delay="9500"/>
                            </p:stCondLst>
                            <p:childTnLst>
                              <p:par>
                                <p:cTn id="33" presetID="10" presetClass="entr" presetSubtype="0" fill="hold" grpId="0" nodeType="afterEffect">
                                  <p:stCondLst>
                                    <p:cond delay="100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86"/>
                </p:tgtEl>
              </p:cMediaNode>
            </p:audio>
          </p:childTnLst>
        </p:cTn>
      </p:par>
    </p:tnLst>
    <p:bldLst>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4" y="551723"/>
            <a:ext cx="6123013" cy="523220"/>
          </a:xfrm>
          <a:prstGeom prst="rect">
            <a:avLst/>
          </a:prstGeom>
          <a:noFill/>
        </p:spPr>
        <p:txBody>
          <a:bodyPr wrap="square" rtlCol="0">
            <a:spAutoFit/>
          </a:bodyPr>
          <a:lstStyle/>
          <a:p>
            <a:r>
              <a:rPr lang="en-US" sz="2800" i="1" dirty="0">
                <a:solidFill>
                  <a:schemeClr val="tx1">
                    <a:lumMod val="50000"/>
                    <a:lumOff val="50000"/>
                  </a:schemeClr>
                </a:solidFill>
              </a:rPr>
              <a:t>Brain Storming </a:t>
            </a:r>
            <a:r>
              <a:rPr lang="en-US" sz="2800" i="1" dirty="0" smtClean="0">
                <a:solidFill>
                  <a:schemeClr val="tx1">
                    <a:lumMod val="50000"/>
                    <a:lumOff val="50000"/>
                  </a:schemeClr>
                </a:solidFill>
              </a:rPr>
              <a:t>101</a:t>
            </a:r>
            <a:endParaRPr lang="en-US" sz="2800" i="1" dirty="0">
              <a:solidFill>
                <a:schemeClr val="tx1">
                  <a:lumMod val="50000"/>
                  <a:lumOff val="50000"/>
                </a:schemeClr>
              </a:solidFill>
            </a:endParaRPr>
          </a:p>
        </p:txBody>
      </p:sp>
      <p:grpSp>
        <p:nvGrpSpPr>
          <p:cNvPr id="16" name="Group 15"/>
          <p:cNvGrpSpPr/>
          <p:nvPr/>
        </p:nvGrpSpPr>
        <p:grpSpPr>
          <a:xfrm>
            <a:off x="5435412" y="5377074"/>
            <a:ext cx="6787068" cy="523220"/>
            <a:chOff x="1055331" y="1866485"/>
            <a:chExt cx="7121372" cy="523220"/>
          </a:xfrm>
        </p:grpSpPr>
        <p:sp>
          <p:nvSpPr>
            <p:cNvPr id="17" name="TextBox 16"/>
            <p:cNvSpPr txBox="1"/>
            <p:nvPr/>
          </p:nvSpPr>
          <p:spPr>
            <a:xfrm>
              <a:off x="1541362" y="1866485"/>
              <a:ext cx="6635341" cy="523220"/>
            </a:xfrm>
            <a:prstGeom prst="rect">
              <a:avLst/>
            </a:prstGeom>
            <a:noFill/>
          </p:spPr>
          <p:txBody>
            <a:bodyPr wrap="square" rtlCol="0">
              <a:spAutoFit/>
            </a:bodyPr>
            <a:lstStyle/>
            <a:p>
              <a:r>
                <a:rPr lang="en-US" sz="2800" dirty="0"/>
                <a:t>Compile “opportunities” if they come up.</a:t>
              </a:r>
            </a:p>
          </p:txBody>
        </p:sp>
        <p:pic>
          <p:nvPicPr>
            <p:cNvPr id="18" name="Picture 17"/>
            <p:cNvPicPr>
              <a:picLocks noChangeAspect="1"/>
            </p:cNvPicPr>
            <p:nvPr/>
          </p:nvPicPr>
          <p:blipFill>
            <a:blip r:embed="rId3"/>
            <a:stretch>
              <a:fillRect/>
            </a:stretch>
          </p:blipFill>
          <p:spPr>
            <a:xfrm>
              <a:off x="1055331" y="1908282"/>
              <a:ext cx="457201" cy="457200"/>
            </a:xfrm>
            <a:prstGeom prst="rect">
              <a:avLst/>
            </a:prstGeom>
          </p:spPr>
        </p:pic>
      </p:grpSp>
      <p:grpSp>
        <p:nvGrpSpPr>
          <p:cNvPr id="3" name="Group 2"/>
          <p:cNvGrpSpPr/>
          <p:nvPr/>
        </p:nvGrpSpPr>
        <p:grpSpPr>
          <a:xfrm>
            <a:off x="5435413" y="1458826"/>
            <a:ext cx="6070787" cy="1636909"/>
            <a:chOff x="5435413" y="1458826"/>
            <a:chExt cx="6070787" cy="1636909"/>
          </a:xfrm>
        </p:grpSpPr>
        <p:grpSp>
          <p:nvGrpSpPr>
            <p:cNvPr id="7" name="Group 6"/>
            <p:cNvGrpSpPr/>
            <p:nvPr/>
          </p:nvGrpSpPr>
          <p:grpSpPr>
            <a:xfrm>
              <a:off x="5435413" y="2141628"/>
              <a:ext cx="6070787" cy="954107"/>
              <a:chOff x="1055331" y="1866485"/>
              <a:chExt cx="6369809" cy="954107"/>
            </a:xfrm>
          </p:grpSpPr>
          <p:sp>
            <p:nvSpPr>
              <p:cNvPr id="8" name="TextBox 7"/>
              <p:cNvSpPr txBox="1"/>
              <p:nvPr/>
            </p:nvSpPr>
            <p:spPr>
              <a:xfrm>
                <a:off x="1541361" y="1866485"/>
                <a:ext cx="5883779" cy="954107"/>
              </a:xfrm>
              <a:prstGeom prst="rect">
                <a:avLst/>
              </a:prstGeom>
              <a:noFill/>
            </p:spPr>
            <p:txBody>
              <a:bodyPr wrap="square" rtlCol="0">
                <a:spAutoFit/>
              </a:bodyPr>
              <a:lstStyle/>
              <a:p>
                <a:r>
                  <a:rPr lang="en-US" sz="2800" dirty="0"/>
                  <a:t>Share “new normal” understanding &amp; business map.</a:t>
                </a:r>
              </a:p>
            </p:txBody>
          </p:sp>
          <p:pic>
            <p:nvPicPr>
              <p:cNvPr id="9" name="Picture 8"/>
              <p:cNvPicPr>
                <a:picLocks noChangeAspect="1"/>
              </p:cNvPicPr>
              <p:nvPr/>
            </p:nvPicPr>
            <p:blipFill>
              <a:blip r:embed="rId3"/>
              <a:stretch>
                <a:fillRect/>
              </a:stretch>
            </p:blipFill>
            <p:spPr>
              <a:xfrm>
                <a:off x="1055331" y="1908282"/>
                <a:ext cx="457201" cy="457200"/>
              </a:xfrm>
              <a:prstGeom prst="rect">
                <a:avLst/>
              </a:prstGeom>
            </p:spPr>
          </p:pic>
        </p:grpSp>
        <p:grpSp>
          <p:nvGrpSpPr>
            <p:cNvPr id="25" name="Group 24"/>
            <p:cNvGrpSpPr/>
            <p:nvPr/>
          </p:nvGrpSpPr>
          <p:grpSpPr>
            <a:xfrm>
              <a:off x="5435413" y="1458826"/>
              <a:ext cx="5674547" cy="523220"/>
              <a:chOff x="1055331" y="1866485"/>
              <a:chExt cx="5954053" cy="523220"/>
            </a:xfrm>
          </p:grpSpPr>
          <p:sp>
            <p:nvSpPr>
              <p:cNvPr id="26" name="TextBox 25"/>
              <p:cNvSpPr txBox="1"/>
              <p:nvPr/>
            </p:nvSpPr>
            <p:spPr>
              <a:xfrm>
                <a:off x="1541362" y="1866485"/>
                <a:ext cx="5468022" cy="523220"/>
              </a:xfrm>
              <a:prstGeom prst="rect">
                <a:avLst/>
              </a:prstGeom>
              <a:noFill/>
            </p:spPr>
            <p:txBody>
              <a:bodyPr wrap="square" rtlCol="0">
                <a:spAutoFit/>
              </a:bodyPr>
              <a:lstStyle/>
              <a:p>
                <a:r>
                  <a:rPr lang="en-US" sz="2800" dirty="0"/>
                  <a:t>Engage deeper in the organization.</a:t>
                </a:r>
              </a:p>
            </p:txBody>
          </p:sp>
          <p:pic>
            <p:nvPicPr>
              <p:cNvPr id="27" name="Picture 26"/>
              <p:cNvPicPr>
                <a:picLocks noChangeAspect="1"/>
              </p:cNvPicPr>
              <p:nvPr/>
            </p:nvPicPr>
            <p:blipFill>
              <a:blip r:embed="rId3"/>
              <a:stretch>
                <a:fillRect/>
              </a:stretch>
            </p:blipFill>
            <p:spPr>
              <a:xfrm>
                <a:off x="1055331" y="1908282"/>
                <a:ext cx="457201" cy="457200"/>
              </a:xfrm>
              <a:prstGeom prst="rect">
                <a:avLst/>
              </a:prstGeom>
            </p:spPr>
          </p:pic>
        </p:grpSp>
      </p:grpSp>
      <p:grpSp>
        <p:nvGrpSpPr>
          <p:cNvPr id="5" name="Group 4"/>
          <p:cNvGrpSpPr/>
          <p:nvPr/>
        </p:nvGrpSpPr>
        <p:grpSpPr>
          <a:xfrm>
            <a:off x="5435412" y="3362595"/>
            <a:ext cx="7076628" cy="1591191"/>
            <a:chOff x="5435412" y="3362595"/>
            <a:chExt cx="7076628" cy="1591191"/>
          </a:xfrm>
        </p:grpSpPr>
        <p:grpSp>
          <p:nvGrpSpPr>
            <p:cNvPr id="13" name="Group 12"/>
            <p:cNvGrpSpPr/>
            <p:nvPr/>
          </p:nvGrpSpPr>
          <p:grpSpPr>
            <a:xfrm>
              <a:off x="5435412" y="3362595"/>
              <a:ext cx="6787068" cy="892552"/>
              <a:chOff x="1055330" y="1866485"/>
              <a:chExt cx="7121371" cy="892552"/>
            </a:xfrm>
          </p:grpSpPr>
          <p:sp>
            <p:nvSpPr>
              <p:cNvPr id="14" name="TextBox 13"/>
              <p:cNvSpPr txBox="1"/>
              <p:nvPr/>
            </p:nvSpPr>
            <p:spPr>
              <a:xfrm>
                <a:off x="1541361" y="1866485"/>
                <a:ext cx="6635340" cy="892552"/>
              </a:xfrm>
              <a:prstGeom prst="rect">
                <a:avLst/>
              </a:prstGeom>
              <a:noFill/>
            </p:spPr>
            <p:txBody>
              <a:bodyPr wrap="square" rtlCol="0">
                <a:spAutoFit/>
              </a:bodyPr>
              <a:lstStyle/>
              <a:p>
                <a:r>
                  <a:rPr lang="en-US" sz="2800" dirty="0" smtClean="0"/>
                  <a:t>Think out of the box:  </a:t>
                </a:r>
                <a:r>
                  <a:rPr lang="en-US" sz="2400" i="1" dirty="0"/>
                  <a:t>People, Processes, Equipment, Measures, Environment &amp; Materials</a:t>
                </a:r>
                <a:endParaRPr lang="en-US" sz="2800" i="1" dirty="0"/>
              </a:p>
            </p:txBody>
          </p:sp>
          <p:pic>
            <p:nvPicPr>
              <p:cNvPr id="15" name="Picture 14"/>
              <p:cNvPicPr>
                <a:picLocks noChangeAspect="1"/>
              </p:cNvPicPr>
              <p:nvPr/>
            </p:nvPicPr>
            <p:blipFill>
              <a:blip r:embed="rId3"/>
              <a:stretch>
                <a:fillRect/>
              </a:stretch>
            </p:blipFill>
            <p:spPr>
              <a:xfrm>
                <a:off x="1055330" y="1908282"/>
                <a:ext cx="457201" cy="457200"/>
              </a:xfrm>
              <a:prstGeom prst="rect">
                <a:avLst/>
              </a:prstGeom>
            </p:spPr>
          </p:pic>
        </p:grpSp>
        <p:grpSp>
          <p:nvGrpSpPr>
            <p:cNvPr id="28" name="Group 27"/>
            <p:cNvGrpSpPr/>
            <p:nvPr/>
          </p:nvGrpSpPr>
          <p:grpSpPr>
            <a:xfrm>
              <a:off x="5435413" y="4430566"/>
              <a:ext cx="7076627" cy="523220"/>
              <a:chOff x="1055331" y="1866485"/>
              <a:chExt cx="7425194" cy="523220"/>
            </a:xfrm>
          </p:grpSpPr>
          <p:sp>
            <p:nvSpPr>
              <p:cNvPr id="29" name="TextBox 28"/>
              <p:cNvSpPr txBox="1"/>
              <p:nvPr/>
            </p:nvSpPr>
            <p:spPr>
              <a:xfrm>
                <a:off x="1541361" y="1866485"/>
                <a:ext cx="6939164" cy="523220"/>
              </a:xfrm>
              <a:prstGeom prst="rect">
                <a:avLst/>
              </a:prstGeom>
              <a:noFill/>
            </p:spPr>
            <p:txBody>
              <a:bodyPr wrap="square" rtlCol="0">
                <a:spAutoFit/>
              </a:bodyPr>
              <a:lstStyle/>
              <a:p>
                <a:r>
                  <a:rPr lang="en-US" sz="2800" dirty="0"/>
                  <a:t>Evaluate each </a:t>
                </a:r>
                <a:r>
                  <a:rPr lang="en-US" sz="2800" dirty="0" smtClean="0"/>
                  <a:t>business map element.</a:t>
                </a:r>
                <a:endParaRPr lang="en-US" sz="2800" dirty="0"/>
              </a:p>
            </p:txBody>
          </p:sp>
          <p:pic>
            <p:nvPicPr>
              <p:cNvPr id="30" name="Picture 29"/>
              <p:cNvPicPr>
                <a:picLocks noChangeAspect="1"/>
              </p:cNvPicPr>
              <p:nvPr/>
            </p:nvPicPr>
            <p:blipFill>
              <a:blip r:embed="rId3"/>
              <a:stretch>
                <a:fillRect/>
              </a:stretch>
            </p:blipFill>
            <p:spPr>
              <a:xfrm>
                <a:off x="1055331" y="1908282"/>
                <a:ext cx="457201" cy="457200"/>
              </a:xfrm>
              <a:prstGeom prst="rect">
                <a:avLst/>
              </a:prstGeom>
            </p:spPr>
          </p:pic>
        </p:grpSp>
      </p:grpSp>
      <p:cxnSp>
        <p:nvCxnSpPr>
          <p:cNvPr id="24" name="Straight Connector 23"/>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1541883" y="243840"/>
            <a:ext cx="589157" cy="583474"/>
          </a:xfrm>
          <a:prstGeom prst="rect">
            <a:avLst/>
          </a:prstGeom>
        </p:spPr>
      </p:pic>
      <p:sp>
        <p:nvSpPr>
          <p:cNvPr id="33" name="TextBox 32"/>
          <p:cNvSpPr txBox="1"/>
          <p:nvPr/>
        </p:nvSpPr>
        <p:spPr>
          <a:xfrm>
            <a:off x="-4" y="-57877"/>
            <a:ext cx="6123013" cy="584775"/>
          </a:xfrm>
          <a:prstGeom prst="rect">
            <a:avLst/>
          </a:prstGeom>
          <a:noFill/>
        </p:spPr>
        <p:txBody>
          <a:bodyPr wrap="square" rtlCol="0">
            <a:spAutoFit/>
          </a:bodyPr>
          <a:lstStyle/>
          <a:p>
            <a:r>
              <a:rPr lang="en-US" sz="3200" i="1" dirty="0">
                <a:solidFill>
                  <a:schemeClr val="bg1"/>
                </a:solidFill>
              </a:rPr>
              <a:t>Identify “ALL” Threats &amp; Prioritize</a:t>
            </a:r>
          </a:p>
        </p:txBody>
      </p:sp>
      <p:pic>
        <p:nvPicPr>
          <p:cNvPr id="2" name="Picture 1"/>
          <p:cNvPicPr>
            <a:picLocks noChangeAspect="1"/>
          </p:cNvPicPr>
          <p:nvPr/>
        </p:nvPicPr>
        <p:blipFill>
          <a:blip r:embed="rId5"/>
          <a:stretch>
            <a:fillRect/>
          </a:stretch>
        </p:blipFill>
        <p:spPr>
          <a:xfrm>
            <a:off x="-57579" y="1877749"/>
            <a:ext cx="5528913" cy="3494961"/>
          </a:xfrm>
          <a:prstGeom prst="rect">
            <a:avLst/>
          </a:prstGeom>
        </p:spPr>
      </p:pic>
      <p:pic>
        <p:nvPicPr>
          <p:cNvPr id="34" name="Picture 33"/>
          <p:cNvPicPr>
            <a:picLocks noChangeAspect="1"/>
          </p:cNvPicPr>
          <p:nvPr/>
        </p:nvPicPr>
        <p:blipFill rotWithShape="1">
          <a:blip r:embed="rId6">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44255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0" y="561324"/>
            <a:ext cx="6123013" cy="523220"/>
          </a:xfrm>
          <a:prstGeom prst="rect">
            <a:avLst/>
          </a:prstGeom>
          <a:noFill/>
        </p:spPr>
        <p:txBody>
          <a:bodyPr wrap="square" rtlCol="0">
            <a:spAutoFit/>
          </a:bodyPr>
          <a:lstStyle>
            <a:defPPr>
              <a:defRPr lang="en-US"/>
            </a:defPPr>
            <a:lvl1pPr>
              <a:defRPr sz="2800" i="1">
                <a:solidFill>
                  <a:schemeClr val="tx1">
                    <a:lumMod val="50000"/>
                    <a:lumOff val="50000"/>
                  </a:schemeClr>
                </a:solidFill>
              </a:defRPr>
            </a:lvl1pPr>
          </a:lstStyle>
          <a:p>
            <a:r>
              <a:rPr lang="en-US" dirty="0"/>
              <a:t>The “Threat Priority Number”</a:t>
            </a:r>
          </a:p>
        </p:txBody>
      </p:sp>
      <p:grpSp>
        <p:nvGrpSpPr>
          <p:cNvPr id="2" name="Group 1"/>
          <p:cNvGrpSpPr/>
          <p:nvPr/>
        </p:nvGrpSpPr>
        <p:grpSpPr>
          <a:xfrm>
            <a:off x="5439869" y="2420440"/>
            <a:ext cx="7440755" cy="3758385"/>
            <a:chOff x="5439869" y="2420440"/>
            <a:chExt cx="7440755" cy="3758385"/>
          </a:xfrm>
        </p:grpSpPr>
        <p:grpSp>
          <p:nvGrpSpPr>
            <p:cNvPr id="10" name="Group 9"/>
            <p:cNvGrpSpPr/>
            <p:nvPr/>
          </p:nvGrpSpPr>
          <p:grpSpPr>
            <a:xfrm>
              <a:off x="5460331" y="2420440"/>
              <a:ext cx="7420293" cy="954107"/>
              <a:chOff x="1055331" y="1866485"/>
              <a:chExt cx="8285445" cy="954107"/>
            </a:xfrm>
          </p:grpSpPr>
          <p:sp>
            <p:nvSpPr>
              <p:cNvPr id="11" name="TextBox 10"/>
              <p:cNvSpPr txBox="1"/>
              <p:nvPr/>
            </p:nvSpPr>
            <p:spPr>
              <a:xfrm>
                <a:off x="1541362" y="1866485"/>
                <a:ext cx="7799414" cy="954107"/>
              </a:xfrm>
              <a:prstGeom prst="rect">
                <a:avLst/>
              </a:prstGeom>
              <a:noFill/>
            </p:spPr>
            <p:txBody>
              <a:bodyPr wrap="square" rtlCol="0">
                <a:spAutoFit/>
              </a:bodyPr>
              <a:lstStyle/>
              <a:p>
                <a:r>
                  <a:rPr lang="en-US" sz="2800" b="1" dirty="0"/>
                  <a:t>Likelihood</a:t>
                </a:r>
                <a:r>
                  <a:rPr lang="en-US" sz="2800" dirty="0"/>
                  <a:t>:  Probability that this threat will impact the business during the recovery.</a:t>
                </a:r>
              </a:p>
            </p:txBody>
          </p:sp>
          <p:pic>
            <p:nvPicPr>
              <p:cNvPr id="12" name="Picture 11"/>
              <p:cNvPicPr>
                <a:picLocks noChangeAspect="1"/>
              </p:cNvPicPr>
              <p:nvPr/>
            </p:nvPicPr>
            <p:blipFill>
              <a:blip r:embed="rId3"/>
              <a:stretch>
                <a:fillRect/>
              </a:stretch>
            </p:blipFill>
            <p:spPr>
              <a:xfrm>
                <a:off x="1055331" y="1908282"/>
                <a:ext cx="457201" cy="457200"/>
              </a:xfrm>
              <a:prstGeom prst="rect">
                <a:avLst/>
              </a:prstGeom>
            </p:spPr>
          </p:pic>
        </p:grpSp>
        <p:grpSp>
          <p:nvGrpSpPr>
            <p:cNvPr id="19" name="Group 18"/>
            <p:cNvGrpSpPr/>
            <p:nvPr/>
          </p:nvGrpSpPr>
          <p:grpSpPr>
            <a:xfrm>
              <a:off x="5469208" y="3607135"/>
              <a:ext cx="6779237" cy="954107"/>
              <a:chOff x="1055331" y="1866485"/>
              <a:chExt cx="7113155" cy="954107"/>
            </a:xfrm>
          </p:grpSpPr>
          <p:sp>
            <p:nvSpPr>
              <p:cNvPr id="20" name="TextBox 19"/>
              <p:cNvSpPr txBox="1"/>
              <p:nvPr/>
            </p:nvSpPr>
            <p:spPr>
              <a:xfrm>
                <a:off x="1541362" y="1866485"/>
                <a:ext cx="6627124" cy="954107"/>
              </a:xfrm>
              <a:prstGeom prst="rect">
                <a:avLst/>
              </a:prstGeom>
              <a:noFill/>
            </p:spPr>
            <p:txBody>
              <a:bodyPr wrap="square" rtlCol="0">
                <a:spAutoFit/>
              </a:bodyPr>
              <a:lstStyle/>
              <a:p>
                <a:r>
                  <a:rPr lang="en-US" sz="2800" b="1" dirty="0"/>
                  <a:t>Impact</a:t>
                </a:r>
                <a:r>
                  <a:rPr lang="en-US" sz="2800" dirty="0"/>
                  <a:t>:  Size of the affect this threat would have on your recovery.</a:t>
                </a:r>
              </a:p>
            </p:txBody>
          </p:sp>
          <p:pic>
            <p:nvPicPr>
              <p:cNvPr id="21" name="Picture 20"/>
              <p:cNvPicPr>
                <a:picLocks noChangeAspect="1"/>
              </p:cNvPicPr>
              <p:nvPr/>
            </p:nvPicPr>
            <p:blipFill>
              <a:blip r:embed="rId3"/>
              <a:stretch>
                <a:fillRect/>
              </a:stretch>
            </p:blipFill>
            <p:spPr>
              <a:xfrm>
                <a:off x="1055331" y="1908282"/>
                <a:ext cx="457201" cy="457200"/>
              </a:xfrm>
              <a:prstGeom prst="rect">
                <a:avLst/>
              </a:prstGeom>
            </p:spPr>
          </p:pic>
        </p:grpSp>
        <p:grpSp>
          <p:nvGrpSpPr>
            <p:cNvPr id="22" name="Group 21"/>
            <p:cNvGrpSpPr/>
            <p:nvPr/>
          </p:nvGrpSpPr>
          <p:grpSpPr>
            <a:xfrm>
              <a:off x="5439869" y="4793830"/>
              <a:ext cx="6752131" cy="1384995"/>
              <a:chOff x="1055331" y="1866485"/>
              <a:chExt cx="7084714" cy="1384995"/>
            </a:xfrm>
          </p:grpSpPr>
          <p:sp>
            <p:nvSpPr>
              <p:cNvPr id="23" name="TextBox 22"/>
              <p:cNvSpPr txBox="1"/>
              <p:nvPr/>
            </p:nvSpPr>
            <p:spPr>
              <a:xfrm>
                <a:off x="1541362" y="1866485"/>
                <a:ext cx="6598683" cy="1384995"/>
              </a:xfrm>
              <a:prstGeom prst="rect">
                <a:avLst/>
              </a:prstGeom>
              <a:noFill/>
            </p:spPr>
            <p:txBody>
              <a:bodyPr wrap="square" rtlCol="0">
                <a:spAutoFit/>
              </a:bodyPr>
              <a:lstStyle/>
              <a:p>
                <a:r>
                  <a:rPr lang="en-US" sz="2800" b="1" dirty="0"/>
                  <a:t>Influence</a:t>
                </a:r>
                <a:r>
                  <a:rPr lang="en-US" sz="2800" dirty="0"/>
                  <a:t>:  Ability </a:t>
                </a:r>
                <a:r>
                  <a:rPr lang="en-US" sz="2800" dirty="0" smtClean="0"/>
                  <a:t>to </a:t>
                </a:r>
                <a:r>
                  <a:rPr lang="en-US" sz="2800" dirty="0"/>
                  <a:t>leverage existing business controls or historic practices to minimize the "Impact" of a threat.</a:t>
                </a:r>
              </a:p>
            </p:txBody>
          </p:sp>
          <p:pic>
            <p:nvPicPr>
              <p:cNvPr id="24" name="Picture 23"/>
              <p:cNvPicPr>
                <a:picLocks noChangeAspect="1"/>
              </p:cNvPicPr>
              <p:nvPr/>
            </p:nvPicPr>
            <p:blipFill>
              <a:blip r:embed="rId3"/>
              <a:stretch>
                <a:fillRect/>
              </a:stretch>
            </p:blipFill>
            <p:spPr>
              <a:xfrm>
                <a:off x="1055331" y="1908282"/>
                <a:ext cx="457201" cy="457200"/>
              </a:xfrm>
              <a:prstGeom prst="rect">
                <a:avLst/>
              </a:prstGeom>
            </p:spPr>
          </p:pic>
        </p:grpSp>
      </p:grpSp>
      <p:cxnSp>
        <p:nvCxnSpPr>
          <p:cNvPr id="18" name="Straight Connector 17"/>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11541883" y="243840"/>
            <a:ext cx="589157" cy="583474"/>
          </a:xfrm>
          <a:prstGeom prst="rect">
            <a:avLst/>
          </a:prstGeom>
        </p:spPr>
      </p:pic>
      <p:sp>
        <p:nvSpPr>
          <p:cNvPr id="26" name="TextBox 25"/>
          <p:cNvSpPr txBox="1"/>
          <p:nvPr/>
        </p:nvSpPr>
        <p:spPr>
          <a:xfrm>
            <a:off x="-4" y="-57877"/>
            <a:ext cx="6123013" cy="584775"/>
          </a:xfrm>
          <a:prstGeom prst="rect">
            <a:avLst/>
          </a:prstGeom>
          <a:noFill/>
        </p:spPr>
        <p:txBody>
          <a:bodyPr wrap="square" rtlCol="0">
            <a:spAutoFit/>
          </a:bodyPr>
          <a:lstStyle/>
          <a:p>
            <a:r>
              <a:rPr lang="en-US" sz="3200" i="1" dirty="0">
                <a:solidFill>
                  <a:schemeClr val="bg1"/>
                </a:solidFill>
              </a:rPr>
              <a:t>Identify “ALL” Threats &amp; Prioritize</a:t>
            </a:r>
          </a:p>
        </p:txBody>
      </p:sp>
      <p:grpSp>
        <p:nvGrpSpPr>
          <p:cNvPr id="7" name="Group 6"/>
          <p:cNvGrpSpPr/>
          <p:nvPr/>
        </p:nvGrpSpPr>
        <p:grpSpPr>
          <a:xfrm>
            <a:off x="5449043" y="1233745"/>
            <a:ext cx="6291402" cy="954107"/>
            <a:chOff x="1055331" y="1866485"/>
            <a:chExt cx="6601291" cy="954107"/>
          </a:xfrm>
        </p:grpSpPr>
        <p:sp>
          <p:nvSpPr>
            <p:cNvPr id="8" name="TextBox 7"/>
            <p:cNvSpPr txBox="1"/>
            <p:nvPr/>
          </p:nvSpPr>
          <p:spPr>
            <a:xfrm>
              <a:off x="1541363" y="1866485"/>
              <a:ext cx="6115259" cy="954107"/>
            </a:xfrm>
            <a:prstGeom prst="rect">
              <a:avLst/>
            </a:prstGeom>
            <a:noFill/>
          </p:spPr>
          <p:txBody>
            <a:bodyPr wrap="square" rtlCol="0">
              <a:spAutoFit/>
            </a:bodyPr>
            <a:lstStyle/>
            <a:p>
              <a:r>
                <a:rPr lang="en-US" sz="2800" dirty="0"/>
                <a:t>Threats are defined by (3) elements… “Likelihood”, “Impact” &amp; “Influence”</a:t>
              </a:r>
            </a:p>
          </p:txBody>
        </p:sp>
        <p:pic>
          <p:nvPicPr>
            <p:cNvPr id="9" name="Picture 8"/>
            <p:cNvPicPr>
              <a:picLocks noChangeAspect="1"/>
            </p:cNvPicPr>
            <p:nvPr/>
          </p:nvPicPr>
          <p:blipFill>
            <a:blip r:embed="rId3"/>
            <a:stretch>
              <a:fillRect/>
            </a:stretch>
          </p:blipFill>
          <p:spPr>
            <a:xfrm>
              <a:off x="1055331" y="1908282"/>
              <a:ext cx="457201" cy="457200"/>
            </a:xfrm>
            <a:prstGeom prst="rect">
              <a:avLst/>
            </a:prstGeom>
          </p:spPr>
        </p:pic>
      </p:grpSp>
      <p:grpSp>
        <p:nvGrpSpPr>
          <p:cNvPr id="34" name="Group 33"/>
          <p:cNvGrpSpPr/>
          <p:nvPr/>
        </p:nvGrpSpPr>
        <p:grpSpPr>
          <a:xfrm>
            <a:off x="-225691" y="1486746"/>
            <a:ext cx="5918494" cy="5776845"/>
            <a:chOff x="-225691" y="1486746"/>
            <a:chExt cx="5918494" cy="5776845"/>
          </a:xfrm>
        </p:grpSpPr>
        <p:pic>
          <p:nvPicPr>
            <p:cNvPr id="33" name="Picture 32"/>
            <p:cNvPicPr>
              <a:picLocks noChangeAspect="1"/>
            </p:cNvPicPr>
            <p:nvPr/>
          </p:nvPicPr>
          <p:blipFill>
            <a:blip r:embed="rId5"/>
            <a:stretch>
              <a:fillRect/>
            </a:stretch>
          </p:blipFill>
          <p:spPr>
            <a:xfrm>
              <a:off x="-225691" y="1486746"/>
              <a:ext cx="5918494" cy="5776845"/>
            </a:xfrm>
            <a:prstGeom prst="rect">
              <a:avLst/>
            </a:prstGeom>
          </p:spPr>
        </p:pic>
        <p:pic>
          <p:nvPicPr>
            <p:cNvPr id="16" name="Picture 15"/>
            <p:cNvPicPr>
              <a:picLocks noChangeAspect="1"/>
            </p:cNvPicPr>
            <p:nvPr/>
          </p:nvPicPr>
          <p:blipFill>
            <a:blip r:embed="rId6"/>
            <a:stretch>
              <a:fillRect/>
            </a:stretch>
          </p:blipFill>
          <p:spPr>
            <a:xfrm>
              <a:off x="866948" y="3786092"/>
              <a:ext cx="3801951" cy="1679195"/>
            </a:xfrm>
            <a:prstGeom prst="rect">
              <a:avLst/>
            </a:prstGeom>
          </p:spPr>
        </p:pic>
        <p:pic>
          <p:nvPicPr>
            <p:cNvPr id="30" name="Picture 29"/>
            <p:cNvPicPr>
              <a:picLocks noChangeAspect="1"/>
            </p:cNvPicPr>
            <p:nvPr/>
          </p:nvPicPr>
          <p:blipFill>
            <a:blip r:embed="rId7"/>
            <a:stretch>
              <a:fillRect/>
            </a:stretch>
          </p:blipFill>
          <p:spPr>
            <a:xfrm>
              <a:off x="302034" y="2462237"/>
              <a:ext cx="2333923" cy="1385191"/>
            </a:xfrm>
            <a:prstGeom prst="rect">
              <a:avLst/>
            </a:prstGeom>
          </p:spPr>
        </p:pic>
        <p:pic>
          <p:nvPicPr>
            <p:cNvPr id="32" name="Picture 31"/>
            <p:cNvPicPr>
              <a:picLocks noChangeAspect="1"/>
            </p:cNvPicPr>
            <p:nvPr/>
          </p:nvPicPr>
          <p:blipFill>
            <a:blip r:embed="rId8"/>
            <a:stretch>
              <a:fillRect/>
            </a:stretch>
          </p:blipFill>
          <p:spPr>
            <a:xfrm>
              <a:off x="2844543" y="2462237"/>
              <a:ext cx="2090530" cy="1385191"/>
            </a:xfrm>
            <a:prstGeom prst="rect">
              <a:avLst/>
            </a:prstGeom>
          </p:spPr>
        </p:pic>
      </p:grpSp>
      <p:pic>
        <p:nvPicPr>
          <p:cNvPr id="27" name="Picture 26"/>
          <p:cNvPicPr>
            <a:picLocks noChangeAspect="1"/>
          </p:cNvPicPr>
          <p:nvPr/>
        </p:nvPicPr>
        <p:blipFill rotWithShape="1">
          <a:blip r:embed="rId9">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3834523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14888" y="549467"/>
            <a:ext cx="6123013" cy="523220"/>
          </a:xfrm>
          <a:prstGeom prst="rect">
            <a:avLst/>
          </a:prstGeom>
          <a:noFill/>
        </p:spPr>
        <p:txBody>
          <a:bodyPr wrap="square" rtlCol="0">
            <a:spAutoFit/>
          </a:bodyPr>
          <a:lstStyle>
            <a:defPPr>
              <a:defRPr lang="en-US"/>
            </a:defPPr>
            <a:lvl1pPr>
              <a:defRPr sz="2800" i="1">
                <a:solidFill>
                  <a:schemeClr val="tx1">
                    <a:lumMod val="50000"/>
                    <a:lumOff val="50000"/>
                  </a:schemeClr>
                </a:solidFill>
              </a:defRPr>
            </a:lvl1pPr>
          </a:lstStyle>
          <a:p>
            <a:r>
              <a:rPr lang="en-US" dirty="0" smtClean="0"/>
              <a:t>Definitions</a:t>
            </a:r>
            <a:endParaRPr lang="en-US" dirty="0"/>
          </a:p>
        </p:txBody>
      </p:sp>
      <p:cxnSp>
        <p:nvCxnSpPr>
          <p:cNvPr id="46" name="Straight Connector 45"/>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2510844" y="958401"/>
            <a:ext cx="8542216" cy="6047234"/>
            <a:chOff x="1583199" y="512345"/>
            <a:chExt cx="8542216" cy="6047234"/>
          </a:xfrm>
        </p:grpSpPr>
        <p:grpSp>
          <p:nvGrpSpPr>
            <p:cNvPr id="16" name="Group 15"/>
            <p:cNvGrpSpPr/>
            <p:nvPr/>
          </p:nvGrpSpPr>
          <p:grpSpPr>
            <a:xfrm>
              <a:off x="2056440" y="965737"/>
              <a:ext cx="2592729" cy="5593842"/>
              <a:chOff x="1157468" y="1069913"/>
              <a:chExt cx="2592729" cy="5593842"/>
            </a:xfrm>
          </p:grpSpPr>
          <p:sp>
            <p:nvSpPr>
              <p:cNvPr id="4" name="Rectangle 3"/>
              <p:cNvSpPr/>
              <p:nvPr/>
            </p:nvSpPr>
            <p:spPr>
              <a:xfrm>
                <a:off x="1157468" y="1069913"/>
                <a:ext cx="2592729" cy="180061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57468" y="2966529"/>
                <a:ext cx="2592729" cy="180061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57468" y="4863145"/>
                <a:ext cx="2592729" cy="180061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750446" y="965737"/>
              <a:ext cx="2592729" cy="5593842"/>
              <a:chOff x="1157468" y="1069913"/>
              <a:chExt cx="2592729" cy="5593842"/>
            </a:xfrm>
          </p:grpSpPr>
          <p:sp>
            <p:nvSpPr>
              <p:cNvPr id="18" name="Rectangle 17"/>
              <p:cNvSpPr/>
              <p:nvPr/>
            </p:nvSpPr>
            <p:spPr>
              <a:xfrm>
                <a:off x="1157468" y="1069913"/>
                <a:ext cx="2592729" cy="180061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57468" y="2966529"/>
                <a:ext cx="2592729" cy="180061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7468" y="4863145"/>
                <a:ext cx="2592729" cy="18006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83199" y="512345"/>
              <a:ext cx="8542216" cy="6047234"/>
              <a:chOff x="1583199" y="512345"/>
              <a:chExt cx="8542216" cy="6047234"/>
            </a:xfrm>
          </p:grpSpPr>
          <p:grpSp>
            <p:nvGrpSpPr>
              <p:cNvPr id="44" name="Group 43"/>
              <p:cNvGrpSpPr/>
              <p:nvPr/>
            </p:nvGrpSpPr>
            <p:grpSpPr>
              <a:xfrm>
                <a:off x="1583199" y="512345"/>
                <a:ext cx="8461684" cy="2254002"/>
                <a:chOff x="59199" y="512345"/>
                <a:chExt cx="8461684" cy="2254002"/>
              </a:xfrm>
            </p:grpSpPr>
            <p:sp>
              <p:nvSpPr>
                <p:cNvPr id="25" name="TextBox 24"/>
                <p:cNvSpPr txBox="1"/>
                <p:nvPr/>
              </p:nvSpPr>
              <p:spPr>
                <a:xfrm>
                  <a:off x="1408656" y="521995"/>
                  <a:ext cx="840295" cy="461665"/>
                </a:xfrm>
                <a:prstGeom prst="rect">
                  <a:avLst/>
                </a:prstGeom>
                <a:noFill/>
              </p:spPr>
              <p:txBody>
                <a:bodyPr wrap="none" rtlCol="0">
                  <a:spAutoFit/>
                </a:bodyPr>
                <a:lstStyle/>
                <a:p>
                  <a:pPr algn="ctr"/>
                  <a:r>
                    <a:rPr lang="en-US" sz="2400" dirty="0"/>
                    <a:t>HIGH</a:t>
                  </a:r>
                </a:p>
              </p:txBody>
            </p:sp>
            <p:sp>
              <p:nvSpPr>
                <p:cNvPr id="26" name="TextBox 25"/>
                <p:cNvSpPr txBox="1"/>
                <p:nvPr/>
              </p:nvSpPr>
              <p:spPr>
                <a:xfrm>
                  <a:off x="3860609" y="512345"/>
                  <a:ext cx="1324402" cy="461665"/>
                </a:xfrm>
                <a:prstGeom prst="rect">
                  <a:avLst/>
                </a:prstGeom>
                <a:noFill/>
              </p:spPr>
              <p:txBody>
                <a:bodyPr wrap="none" rtlCol="0">
                  <a:spAutoFit/>
                </a:bodyPr>
                <a:lstStyle/>
                <a:p>
                  <a:pPr algn="ctr"/>
                  <a:r>
                    <a:rPr lang="en-US" sz="2400" dirty="0"/>
                    <a:t>MEDIUM</a:t>
                  </a:r>
                </a:p>
              </p:txBody>
            </p:sp>
            <p:sp>
              <p:nvSpPr>
                <p:cNvPr id="27" name="TextBox 26"/>
                <p:cNvSpPr txBox="1"/>
                <p:nvPr/>
              </p:nvSpPr>
              <p:spPr>
                <a:xfrm>
                  <a:off x="6825747" y="521995"/>
                  <a:ext cx="782137" cy="461665"/>
                </a:xfrm>
                <a:prstGeom prst="rect">
                  <a:avLst/>
                </a:prstGeom>
                <a:noFill/>
              </p:spPr>
              <p:txBody>
                <a:bodyPr wrap="none" rtlCol="0">
                  <a:spAutoFit/>
                </a:bodyPr>
                <a:lstStyle/>
                <a:p>
                  <a:pPr algn="ctr"/>
                  <a:r>
                    <a:rPr lang="en-US" sz="2400" dirty="0"/>
                    <a:t>LOW</a:t>
                  </a:r>
                </a:p>
              </p:txBody>
            </p:sp>
            <p:grpSp>
              <p:nvGrpSpPr>
                <p:cNvPr id="41" name="Group 40"/>
                <p:cNvGrpSpPr/>
                <p:nvPr/>
              </p:nvGrpSpPr>
              <p:grpSpPr>
                <a:xfrm>
                  <a:off x="59199" y="965737"/>
                  <a:ext cx="8461684" cy="1800610"/>
                  <a:chOff x="59199" y="965737"/>
                  <a:chExt cx="8461684" cy="1800610"/>
                </a:xfrm>
              </p:grpSpPr>
              <p:sp>
                <p:nvSpPr>
                  <p:cNvPr id="22" name="Rectangle 21"/>
                  <p:cNvSpPr/>
                  <p:nvPr/>
                </p:nvSpPr>
                <p:spPr>
                  <a:xfrm>
                    <a:off x="5920451" y="965737"/>
                    <a:ext cx="2592729" cy="18006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09949" y="985585"/>
                    <a:ext cx="2730771" cy="1754326"/>
                  </a:xfrm>
                  <a:prstGeom prst="rect">
                    <a:avLst/>
                  </a:prstGeom>
                  <a:noFill/>
                </p:spPr>
                <p:txBody>
                  <a:bodyPr wrap="square" rtlCol="0">
                    <a:spAutoFit/>
                  </a:bodyPr>
                  <a:lstStyle/>
                  <a:p>
                    <a:r>
                      <a:rPr lang="en-US" dirty="0"/>
                      <a:t>Threat already present &amp; impacting the business or has already been defined by governing agencies as a constraint for reopening the economy</a:t>
                    </a:r>
                  </a:p>
                </p:txBody>
              </p:sp>
              <p:sp>
                <p:nvSpPr>
                  <p:cNvPr id="29" name="TextBox 28"/>
                  <p:cNvSpPr txBox="1"/>
                  <p:nvPr/>
                </p:nvSpPr>
                <p:spPr>
                  <a:xfrm>
                    <a:off x="3210241" y="985585"/>
                    <a:ext cx="2632084" cy="1754326"/>
                  </a:xfrm>
                  <a:prstGeom prst="rect">
                    <a:avLst/>
                  </a:prstGeom>
                  <a:noFill/>
                </p:spPr>
                <p:txBody>
                  <a:bodyPr wrap="square" rtlCol="0">
                    <a:spAutoFit/>
                  </a:bodyPr>
                  <a:lstStyle/>
                  <a:p>
                    <a:r>
                      <a:rPr lang="en-US" dirty="0"/>
                      <a:t>Threat impacting peer businesses/ competitors or similar industries. Threat has a high potential to arise within the next 4-6 months</a:t>
                    </a:r>
                  </a:p>
                </p:txBody>
              </p:sp>
              <p:sp>
                <p:nvSpPr>
                  <p:cNvPr id="30" name="TextBox 29"/>
                  <p:cNvSpPr txBox="1"/>
                  <p:nvPr/>
                </p:nvSpPr>
                <p:spPr>
                  <a:xfrm>
                    <a:off x="5927399" y="985585"/>
                    <a:ext cx="2593484" cy="1477328"/>
                  </a:xfrm>
                  <a:prstGeom prst="rect">
                    <a:avLst/>
                  </a:prstGeom>
                  <a:noFill/>
                </p:spPr>
                <p:txBody>
                  <a:bodyPr wrap="square" rtlCol="0">
                    <a:spAutoFit/>
                  </a:bodyPr>
                  <a:lstStyle/>
                  <a:p>
                    <a:r>
                      <a:rPr lang="en-US" dirty="0"/>
                      <a:t>Threat is possible, however is not currently present &amp; not anticipated within the first 4-6 months of the recovery.</a:t>
                    </a:r>
                  </a:p>
                </p:txBody>
              </p:sp>
              <p:sp>
                <p:nvSpPr>
                  <p:cNvPr id="32" name="TextBox 31"/>
                  <p:cNvSpPr txBox="1"/>
                  <p:nvPr/>
                </p:nvSpPr>
                <p:spPr>
                  <a:xfrm rot="16200000">
                    <a:off x="-558919" y="1636503"/>
                    <a:ext cx="1697901" cy="461665"/>
                  </a:xfrm>
                  <a:prstGeom prst="rect">
                    <a:avLst/>
                  </a:prstGeom>
                  <a:noFill/>
                </p:spPr>
                <p:txBody>
                  <a:bodyPr wrap="none" rtlCol="0">
                    <a:spAutoFit/>
                  </a:bodyPr>
                  <a:lstStyle/>
                  <a:p>
                    <a:pPr algn="ctr"/>
                    <a:r>
                      <a:rPr lang="en-US" sz="2400" dirty="0"/>
                      <a:t>LIKELIHOOD</a:t>
                    </a:r>
                  </a:p>
                </p:txBody>
              </p:sp>
            </p:grpSp>
          </p:grpSp>
          <p:grpSp>
            <p:nvGrpSpPr>
              <p:cNvPr id="42" name="Group 41"/>
              <p:cNvGrpSpPr/>
              <p:nvPr/>
            </p:nvGrpSpPr>
            <p:grpSpPr>
              <a:xfrm>
                <a:off x="1585126" y="2862353"/>
                <a:ext cx="8452055" cy="1800610"/>
                <a:chOff x="61125" y="2862353"/>
                <a:chExt cx="8452055" cy="1800610"/>
              </a:xfrm>
            </p:grpSpPr>
            <p:sp>
              <p:nvSpPr>
                <p:cNvPr id="23" name="Rectangle 22"/>
                <p:cNvSpPr/>
                <p:nvPr/>
              </p:nvSpPr>
              <p:spPr>
                <a:xfrm>
                  <a:off x="5920451" y="2862353"/>
                  <a:ext cx="2592729" cy="180061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283970" y="3548251"/>
                  <a:ext cx="1151855" cy="461665"/>
                </a:xfrm>
                <a:prstGeom prst="rect">
                  <a:avLst/>
                </a:prstGeom>
                <a:noFill/>
              </p:spPr>
              <p:txBody>
                <a:bodyPr wrap="none" rtlCol="0">
                  <a:spAutoFit/>
                </a:bodyPr>
                <a:lstStyle/>
                <a:p>
                  <a:pPr algn="ctr"/>
                  <a:r>
                    <a:rPr lang="en-US" sz="2400" dirty="0"/>
                    <a:t>IMPACT</a:t>
                  </a:r>
                </a:p>
              </p:txBody>
            </p:sp>
            <p:sp>
              <p:nvSpPr>
                <p:cNvPr id="34" name="TextBox 33"/>
                <p:cNvSpPr txBox="1"/>
                <p:nvPr/>
              </p:nvSpPr>
              <p:spPr>
                <a:xfrm>
                  <a:off x="524734" y="2862353"/>
                  <a:ext cx="2695667" cy="1754326"/>
                </a:xfrm>
                <a:prstGeom prst="rect">
                  <a:avLst/>
                </a:prstGeom>
                <a:noFill/>
              </p:spPr>
              <p:txBody>
                <a:bodyPr wrap="square" rtlCol="0">
                  <a:spAutoFit/>
                </a:bodyPr>
                <a:lstStyle/>
                <a:p>
                  <a:r>
                    <a:rPr lang="en-US" dirty="0"/>
                    <a:t>Unrecoverable impact to the recast 2020 operating plan.  High potential to jeopardize business solvency, potential closure or long term down sizing.</a:t>
                  </a:r>
                </a:p>
              </p:txBody>
            </p:sp>
            <p:sp>
              <p:nvSpPr>
                <p:cNvPr id="35" name="TextBox 34"/>
                <p:cNvSpPr txBox="1"/>
                <p:nvPr/>
              </p:nvSpPr>
              <p:spPr>
                <a:xfrm>
                  <a:off x="3220401" y="2866397"/>
                  <a:ext cx="2692619" cy="1754326"/>
                </a:xfrm>
                <a:prstGeom prst="rect">
                  <a:avLst/>
                </a:prstGeom>
                <a:noFill/>
              </p:spPr>
              <p:txBody>
                <a:bodyPr wrap="square" rtlCol="0">
                  <a:spAutoFit/>
                </a:bodyPr>
                <a:lstStyle/>
                <a:p>
                  <a:r>
                    <a:rPr lang="en-US" dirty="0"/>
                    <a:t>Unrecoverable impact to the recast 2020 operating plan.  Low potential to jeopardize business solvency; potential furlough until passes.</a:t>
                  </a:r>
                </a:p>
              </p:txBody>
            </p:sp>
            <p:sp>
              <p:nvSpPr>
                <p:cNvPr id="36" name="TextBox 35"/>
                <p:cNvSpPr txBox="1"/>
                <p:nvPr/>
              </p:nvSpPr>
              <p:spPr>
                <a:xfrm>
                  <a:off x="5933765" y="2872513"/>
                  <a:ext cx="2579415" cy="1200329"/>
                </a:xfrm>
                <a:prstGeom prst="rect">
                  <a:avLst/>
                </a:prstGeom>
                <a:noFill/>
              </p:spPr>
              <p:txBody>
                <a:bodyPr wrap="square" rtlCol="0">
                  <a:spAutoFit/>
                </a:bodyPr>
                <a:lstStyle/>
                <a:p>
                  <a:r>
                    <a:rPr lang="en-US" dirty="0"/>
                    <a:t>Recoverable impact to the recast 2020 operating plan and no expected impact on staffing levels</a:t>
                  </a:r>
                </a:p>
              </p:txBody>
            </p:sp>
          </p:grpSp>
          <p:grpSp>
            <p:nvGrpSpPr>
              <p:cNvPr id="43" name="Group 42"/>
              <p:cNvGrpSpPr/>
              <p:nvPr/>
            </p:nvGrpSpPr>
            <p:grpSpPr>
              <a:xfrm>
                <a:off x="1585127" y="4725677"/>
                <a:ext cx="8540288" cy="1833902"/>
                <a:chOff x="61127" y="4725677"/>
                <a:chExt cx="8540288" cy="1833902"/>
              </a:xfrm>
            </p:grpSpPr>
            <p:sp>
              <p:nvSpPr>
                <p:cNvPr id="24" name="Rectangle 23"/>
                <p:cNvSpPr/>
                <p:nvPr/>
              </p:nvSpPr>
              <p:spPr>
                <a:xfrm>
                  <a:off x="5920451" y="4758969"/>
                  <a:ext cx="2592729" cy="180061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45055" y="4762273"/>
                  <a:ext cx="2660646" cy="1754326"/>
                </a:xfrm>
                <a:prstGeom prst="rect">
                  <a:avLst/>
                </a:prstGeom>
                <a:noFill/>
              </p:spPr>
              <p:txBody>
                <a:bodyPr wrap="square" rtlCol="0">
                  <a:spAutoFit/>
                </a:bodyPr>
                <a:lstStyle/>
                <a:p>
                  <a:r>
                    <a:rPr lang="en-US" dirty="0"/>
                    <a:t>Known solution exists that the business can easily redeploy or reintroduce.  Existing controls minimize impact, but capacity is limited in current state…</a:t>
                  </a:r>
                </a:p>
              </p:txBody>
            </p:sp>
            <p:sp>
              <p:nvSpPr>
                <p:cNvPr id="38" name="TextBox 37"/>
                <p:cNvSpPr txBox="1"/>
                <p:nvPr/>
              </p:nvSpPr>
              <p:spPr>
                <a:xfrm>
                  <a:off x="3240721" y="4725677"/>
                  <a:ext cx="2692619" cy="1754326"/>
                </a:xfrm>
                <a:prstGeom prst="rect">
                  <a:avLst/>
                </a:prstGeom>
                <a:noFill/>
              </p:spPr>
              <p:txBody>
                <a:bodyPr wrap="square" rtlCol="0">
                  <a:spAutoFit/>
                </a:bodyPr>
                <a:lstStyle/>
                <a:p>
                  <a:r>
                    <a:rPr lang="en-US" dirty="0"/>
                    <a:t>Known solution exists in  the industry that could be introduced with some  effort.  Threat detectable only when occurring but  with time to react…</a:t>
                  </a:r>
                </a:p>
              </p:txBody>
            </p:sp>
            <p:sp>
              <p:nvSpPr>
                <p:cNvPr id="39" name="TextBox 38"/>
                <p:cNvSpPr txBox="1"/>
                <p:nvPr/>
              </p:nvSpPr>
              <p:spPr>
                <a:xfrm>
                  <a:off x="5943925" y="4731793"/>
                  <a:ext cx="2657490" cy="1754326"/>
                </a:xfrm>
                <a:prstGeom prst="rect">
                  <a:avLst/>
                </a:prstGeom>
                <a:noFill/>
              </p:spPr>
              <p:txBody>
                <a:bodyPr wrap="square" rtlCol="0">
                  <a:spAutoFit/>
                </a:bodyPr>
                <a:lstStyle/>
                <a:p>
                  <a:r>
                    <a:rPr lang="en-US" dirty="0"/>
                    <a:t>Threat is completely new to the industry &amp; with no experience mitigating impact.  Threat undetectable until un-repairable damage done...</a:t>
                  </a:r>
                </a:p>
              </p:txBody>
            </p:sp>
            <p:sp>
              <p:nvSpPr>
                <p:cNvPr id="40" name="TextBox 39"/>
                <p:cNvSpPr txBox="1"/>
                <p:nvPr/>
              </p:nvSpPr>
              <p:spPr>
                <a:xfrm rot="16200000">
                  <a:off x="-500790" y="5427851"/>
                  <a:ext cx="1585499" cy="461665"/>
                </a:xfrm>
                <a:prstGeom prst="rect">
                  <a:avLst/>
                </a:prstGeom>
                <a:noFill/>
              </p:spPr>
              <p:txBody>
                <a:bodyPr wrap="none" rtlCol="0">
                  <a:spAutoFit/>
                </a:bodyPr>
                <a:lstStyle/>
                <a:p>
                  <a:pPr algn="ctr"/>
                  <a:r>
                    <a:rPr lang="en-US" sz="2400" dirty="0"/>
                    <a:t>INFLUENCE</a:t>
                  </a:r>
                </a:p>
              </p:txBody>
            </p:sp>
          </p:grpSp>
        </p:grpSp>
      </p:grpSp>
      <p:pic>
        <p:nvPicPr>
          <p:cNvPr id="48" name="Picture 47"/>
          <p:cNvPicPr>
            <a:picLocks noChangeAspect="1"/>
          </p:cNvPicPr>
          <p:nvPr/>
        </p:nvPicPr>
        <p:blipFill>
          <a:blip r:embed="rId3"/>
          <a:stretch>
            <a:fillRect/>
          </a:stretch>
        </p:blipFill>
        <p:spPr>
          <a:xfrm>
            <a:off x="11541883" y="243840"/>
            <a:ext cx="589157" cy="583474"/>
          </a:xfrm>
          <a:prstGeom prst="rect">
            <a:avLst/>
          </a:prstGeom>
        </p:spPr>
      </p:pic>
      <p:pic>
        <p:nvPicPr>
          <p:cNvPr id="9" name="Picture 8"/>
          <p:cNvPicPr>
            <a:picLocks noChangeAspect="1"/>
          </p:cNvPicPr>
          <p:nvPr/>
        </p:nvPicPr>
        <p:blipFill>
          <a:blip r:embed="rId4"/>
          <a:stretch>
            <a:fillRect/>
          </a:stretch>
        </p:blipFill>
        <p:spPr>
          <a:xfrm>
            <a:off x="2506430" y="915807"/>
            <a:ext cx="7032028" cy="4999449"/>
          </a:xfrm>
          <a:prstGeom prst="rect">
            <a:avLst/>
          </a:prstGeom>
        </p:spPr>
      </p:pic>
      <p:sp>
        <p:nvSpPr>
          <p:cNvPr id="50" name="TextBox 49"/>
          <p:cNvSpPr txBox="1"/>
          <p:nvPr/>
        </p:nvSpPr>
        <p:spPr>
          <a:xfrm>
            <a:off x="-4" y="-57877"/>
            <a:ext cx="6123013" cy="584775"/>
          </a:xfrm>
          <a:prstGeom prst="rect">
            <a:avLst/>
          </a:prstGeom>
          <a:noFill/>
        </p:spPr>
        <p:txBody>
          <a:bodyPr wrap="square" rtlCol="0">
            <a:spAutoFit/>
          </a:bodyPr>
          <a:lstStyle/>
          <a:p>
            <a:r>
              <a:rPr lang="en-US" sz="3200" i="1" dirty="0">
                <a:solidFill>
                  <a:schemeClr val="bg1"/>
                </a:solidFill>
              </a:rPr>
              <a:t>Identify “ALL” Threats &amp; Prioritize</a:t>
            </a:r>
          </a:p>
        </p:txBody>
      </p:sp>
      <p:pic>
        <p:nvPicPr>
          <p:cNvPr id="45" name="Picture 44"/>
          <p:cNvPicPr>
            <a:picLocks noChangeAspect="1"/>
          </p:cNvPicPr>
          <p:nvPr/>
        </p:nvPicPr>
        <p:blipFill rotWithShape="1">
          <a:blip r:embed="rId5">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
        <p:nvSpPr>
          <p:cNvPr id="47" name="TextBox 46"/>
          <p:cNvSpPr txBox="1"/>
          <p:nvPr/>
        </p:nvSpPr>
        <p:spPr>
          <a:xfrm>
            <a:off x="945835" y="5894042"/>
            <a:ext cx="10411826" cy="584775"/>
          </a:xfrm>
          <a:prstGeom prst="rect">
            <a:avLst/>
          </a:prstGeom>
          <a:noFill/>
        </p:spPr>
        <p:txBody>
          <a:bodyPr wrap="none" rtlCol="0">
            <a:spAutoFit/>
          </a:bodyPr>
          <a:lstStyle/>
          <a:p>
            <a:pPr algn="ctr"/>
            <a:r>
              <a:rPr lang="en-US" sz="3200" dirty="0" smtClean="0">
                <a:solidFill>
                  <a:srgbClr val="C00000"/>
                </a:solidFill>
              </a:rPr>
              <a:t>Pre-established definitions converts subjectivity to objectivity</a:t>
            </a:r>
            <a:endParaRPr lang="en-US" sz="3200" dirty="0">
              <a:solidFill>
                <a:srgbClr val="C00000"/>
              </a:solidFill>
            </a:endParaRPr>
          </a:p>
        </p:txBody>
      </p:sp>
    </p:spTree>
    <p:extLst>
      <p:ext uri="{BB962C8B-B14F-4D97-AF65-F5344CB8AC3E}">
        <p14:creationId xmlns:p14="http://schemas.microsoft.com/office/powerpoint/2010/main" val="52864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11284" y="551725"/>
            <a:ext cx="6123013" cy="523220"/>
          </a:xfrm>
          <a:prstGeom prst="rect">
            <a:avLst/>
          </a:prstGeom>
          <a:noFill/>
        </p:spPr>
        <p:txBody>
          <a:bodyPr wrap="square" rtlCol="0">
            <a:spAutoFit/>
          </a:bodyPr>
          <a:lstStyle>
            <a:defPPr>
              <a:defRPr lang="en-US"/>
            </a:defPPr>
            <a:lvl1pPr>
              <a:defRPr sz="2800" i="1">
                <a:solidFill>
                  <a:schemeClr val="tx1">
                    <a:lumMod val="50000"/>
                    <a:lumOff val="50000"/>
                  </a:schemeClr>
                </a:solidFill>
              </a:defRPr>
            </a:lvl1pPr>
          </a:lstStyle>
          <a:p>
            <a:r>
              <a:rPr lang="en-US" dirty="0"/>
              <a:t>TPN Calculation</a:t>
            </a:r>
          </a:p>
        </p:txBody>
      </p:sp>
      <p:grpSp>
        <p:nvGrpSpPr>
          <p:cNvPr id="36" name="Group 35"/>
          <p:cNvGrpSpPr/>
          <p:nvPr/>
        </p:nvGrpSpPr>
        <p:grpSpPr>
          <a:xfrm>
            <a:off x="-4632601" y="1248322"/>
            <a:ext cx="4351455" cy="3744182"/>
            <a:chOff x="1862400" y="2020388"/>
            <a:chExt cx="4351455" cy="3744182"/>
          </a:xfrm>
        </p:grpSpPr>
        <p:grpSp>
          <p:nvGrpSpPr>
            <p:cNvPr id="30" name="Group 29"/>
            <p:cNvGrpSpPr/>
            <p:nvPr/>
          </p:nvGrpSpPr>
          <p:grpSpPr>
            <a:xfrm>
              <a:off x="1862400" y="2020388"/>
              <a:ext cx="4351455" cy="3744182"/>
              <a:chOff x="1862400" y="1807953"/>
              <a:chExt cx="4351455" cy="3744182"/>
            </a:xfrm>
          </p:grpSpPr>
          <p:sp>
            <p:nvSpPr>
              <p:cNvPr id="7" name="TextBox 6"/>
              <p:cNvSpPr txBox="1"/>
              <p:nvPr/>
            </p:nvSpPr>
            <p:spPr>
              <a:xfrm>
                <a:off x="3564296" y="1810481"/>
                <a:ext cx="840295" cy="461665"/>
              </a:xfrm>
              <a:prstGeom prst="rect">
                <a:avLst/>
              </a:prstGeom>
              <a:noFill/>
            </p:spPr>
            <p:txBody>
              <a:bodyPr wrap="none" rtlCol="0">
                <a:spAutoFit/>
              </a:bodyPr>
              <a:lstStyle/>
              <a:p>
                <a:pPr algn="ctr"/>
                <a:r>
                  <a:rPr lang="en-US" sz="2400" dirty="0"/>
                  <a:t>HIGH</a:t>
                </a:r>
              </a:p>
            </p:txBody>
          </p:sp>
          <p:sp>
            <p:nvSpPr>
              <p:cNvPr id="8" name="TextBox 7"/>
              <p:cNvSpPr txBox="1"/>
              <p:nvPr/>
            </p:nvSpPr>
            <p:spPr>
              <a:xfrm>
                <a:off x="4496627" y="1807953"/>
                <a:ext cx="787396" cy="461665"/>
              </a:xfrm>
              <a:prstGeom prst="rect">
                <a:avLst/>
              </a:prstGeom>
              <a:noFill/>
            </p:spPr>
            <p:txBody>
              <a:bodyPr wrap="none" rtlCol="0">
                <a:spAutoFit/>
              </a:bodyPr>
              <a:lstStyle/>
              <a:p>
                <a:pPr algn="ctr"/>
                <a:r>
                  <a:rPr lang="en-US" sz="2400" dirty="0"/>
                  <a:t>MED</a:t>
                </a:r>
              </a:p>
            </p:txBody>
          </p:sp>
          <p:sp>
            <p:nvSpPr>
              <p:cNvPr id="9" name="TextBox 8"/>
              <p:cNvSpPr txBox="1"/>
              <p:nvPr/>
            </p:nvSpPr>
            <p:spPr>
              <a:xfrm>
                <a:off x="5402063" y="1810480"/>
                <a:ext cx="782137" cy="461665"/>
              </a:xfrm>
              <a:prstGeom prst="rect">
                <a:avLst/>
              </a:prstGeom>
              <a:noFill/>
            </p:spPr>
            <p:txBody>
              <a:bodyPr wrap="none" rtlCol="0">
                <a:spAutoFit/>
              </a:bodyPr>
              <a:lstStyle/>
              <a:p>
                <a:pPr algn="ctr"/>
                <a:r>
                  <a:rPr lang="en-US" sz="2400" dirty="0"/>
                  <a:t>LOW</a:t>
                </a:r>
              </a:p>
            </p:txBody>
          </p:sp>
          <p:grpSp>
            <p:nvGrpSpPr>
              <p:cNvPr id="21" name="Group 20"/>
              <p:cNvGrpSpPr/>
              <p:nvPr/>
            </p:nvGrpSpPr>
            <p:grpSpPr>
              <a:xfrm>
                <a:off x="1862400" y="3070966"/>
                <a:ext cx="4333526" cy="770965"/>
                <a:chOff x="804563" y="2093811"/>
                <a:chExt cx="4333526" cy="770965"/>
              </a:xfrm>
            </p:grpSpPr>
            <p:sp>
              <p:nvSpPr>
                <p:cNvPr id="10" name="TextBox 9"/>
                <p:cNvSpPr txBox="1"/>
                <p:nvPr/>
              </p:nvSpPr>
              <p:spPr>
                <a:xfrm>
                  <a:off x="804563" y="2248461"/>
                  <a:ext cx="1697901" cy="461665"/>
                </a:xfrm>
                <a:prstGeom prst="rect">
                  <a:avLst/>
                </a:prstGeom>
                <a:noFill/>
              </p:spPr>
              <p:txBody>
                <a:bodyPr wrap="none" rtlCol="0">
                  <a:spAutoFit/>
                </a:bodyPr>
                <a:lstStyle/>
                <a:p>
                  <a:pPr algn="ctr"/>
                  <a:r>
                    <a:rPr lang="en-US" sz="2400" dirty="0"/>
                    <a:t>LIKELIHOOD</a:t>
                  </a:r>
                </a:p>
              </p:txBody>
            </p:sp>
            <p:grpSp>
              <p:nvGrpSpPr>
                <p:cNvPr id="16" name="Group 15"/>
                <p:cNvGrpSpPr/>
                <p:nvPr/>
              </p:nvGrpSpPr>
              <p:grpSpPr>
                <a:xfrm>
                  <a:off x="2502464" y="2093811"/>
                  <a:ext cx="2635625" cy="770965"/>
                  <a:chOff x="2502464" y="2093811"/>
                  <a:chExt cx="2635625" cy="770965"/>
                </a:xfrm>
              </p:grpSpPr>
              <p:sp>
                <p:nvSpPr>
                  <p:cNvPr id="13" name="Rectangle 12"/>
                  <p:cNvSpPr/>
                  <p:nvPr/>
                </p:nvSpPr>
                <p:spPr>
                  <a:xfrm>
                    <a:off x="2502464" y="2093811"/>
                    <a:ext cx="824753" cy="770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5</a:t>
                    </a:r>
                  </a:p>
                </p:txBody>
              </p:sp>
              <p:sp>
                <p:nvSpPr>
                  <p:cNvPr id="14" name="Rectangle 13"/>
                  <p:cNvSpPr/>
                  <p:nvPr/>
                </p:nvSpPr>
                <p:spPr>
                  <a:xfrm>
                    <a:off x="3407900" y="2093811"/>
                    <a:ext cx="824753" cy="77096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a:t>
                    </a:r>
                  </a:p>
                </p:txBody>
              </p:sp>
              <p:sp>
                <p:nvSpPr>
                  <p:cNvPr id="15" name="Rectangle 14"/>
                  <p:cNvSpPr/>
                  <p:nvPr/>
                </p:nvSpPr>
                <p:spPr>
                  <a:xfrm>
                    <a:off x="4313336" y="2093811"/>
                    <a:ext cx="824753" cy="7709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a:t>
                    </a:r>
                  </a:p>
                </p:txBody>
              </p:sp>
            </p:grpSp>
          </p:grpSp>
          <p:grpSp>
            <p:nvGrpSpPr>
              <p:cNvPr id="22" name="Group 21"/>
              <p:cNvGrpSpPr/>
              <p:nvPr/>
            </p:nvGrpSpPr>
            <p:grpSpPr>
              <a:xfrm>
                <a:off x="2370326" y="3929518"/>
                <a:ext cx="3834565" cy="770965"/>
                <a:chOff x="1312489" y="2952363"/>
                <a:chExt cx="3834565" cy="770965"/>
              </a:xfrm>
            </p:grpSpPr>
            <p:sp>
              <p:nvSpPr>
                <p:cNvPr id="11" name="TextBox 10"/>
                <p:cNvSpPr txBox="1"/>
                <p:nvPr/>
              </p:nvSpPr>
              <p:spPr>
                <a:xfrm>
                  <a:off x="1312489" y="3107013"/>
                  <a:ext cx="1151855" cy="461665"/>
                </a:xfrm>
                <a:prstGeom prst="rect">
                  <a:avLst/>
                </a:prstGeom>
                <a:noFill/>
              </p:spPr>
              <p:txBody>
                <a:bodyPr wrap="none" rtlCol="0">
                  <a:spAutoFit/>
                </a:bodyPr>
                <a:lstStyle/>
                <a:p>
                  <a:pPr algn="ctr"/>
                  <a:r>
                    <a:rPr lang="en-US" sz="2400" dirty="0"/>
                    <a:t>IMPACT</a:t>
                  </a:r>
                </a:p>
              </p:txBody>
            </p:sp>
            <p:grpSp>
              <p:nvGrpSpPr>
                <p:cNvPr id="17" name="Group 16"/>
                <p:cNvGrpSpPr/>
                <p:nvPr/>
              </p:nvGrpSpPr>
              <p:grpSpPr>
                <a:xfrm>
                  <a:off x="2511429" y="2952363"/>
                  <a:ext cx="2635625" cy="770965"/>
                  <a:chOff x="2502464" y="2093811"/>
                  <a:chExt cx="2635625" cy="770965"/>
                </a:xfrm>
              </p:grpSpPr>
              <p:sp>
                <p:nvSpPr>
                  <p:cNvPr id="18" name="Rectangle 17"/>
                  <p:cNvSpPr/>
                  <p:nvPr/>
                </p:nvSpPr>
                <p:spPr>
                  <a:xfrm>
                    <a:off x="2502464" y="2093811"/>
                    <a:ext cx="824753" cy="7709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5</a:t>
                    </a:r>
                  </a:p>
                </p:txBody>
              </p:sp>
              <p:sp>
                <p:nvSpPr>
                  <p:cNvPr id="19" name="Rectangle 18"/>
                  <p:cNvSpPr/>
                  <p:nvPr/>
                </p:nvSpPr>
                <p:spPr>
                  <a:xfrm>
                    <a:off x="3407900" y="2093811"/>
                    <a:ext cx="824753" cy="7709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a:t>
                    </a:r>
                  </a:p>
                </p:txBody>
              </p:sp>
              <p:sp>
                <p:nvSpPr>
                  <p:cNvPr id="20" name="Rectangle 19"/>
                  <p:cNvSpPr/>
                  <p:nvPr/>
                </p:nvSpPr>
                <p:spPr>
                  <a:xfrm>
                    <a:off x="4313336" y="2093811"/>
                    <a:ext cx="824753" cy="77096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a:t>
                    </a:r>
                  </a:p>
                </p:txBody>
              </p:sp>
            </p:grpSp>
          </p:grpSp>
          <p:grpSp>
            <p:nvGrpSpPr>
              <p:cNvPr id="26" name="Group 25"/>
              <p:cNvGrpSpPr/>
              <p:nvPr/>
            </p:nvGrpSpPr>
            <p:grpSpPr>
              <a:xfrm>
                <a:off x="1983767" y="4781170"/>
                <a:ext cx="4230088" cy="770965"/>
                <a:chOff x="925930" y="3804015"/>
                <a:chExt cx="4230088" cy="770965"/>
              </a:xfrm>
            </p:grpSpPr>
            <p:sp>
              <p:nvSpPr>
                <p:cNvPr id="12" name="TextBox 11"/>
                <p:cNvSpPr txBox="1"/>
                <p:nvPr/>
              </p:nvSpPr>
              <p:spPr>
                <a:xfrm>
                  <a:off x="925930" y="3958665"/>
                  <a:ext cx="1585499" cy="461665"/>
                </a:xfrm>
                <a:prstGeom prst="rect">
                  <a:avLst/>
                </a:prstGeom>
                <a:noFill/>
              </p:spPr>
              <p:txBody>
                <a:bodyPr wrap="none" rtlCol="0">
                  <a:spAutoFit/>
                </a:bodyPr>
                <a:lstStyle/>
                <a:p>
                  <a:pPr algn="ctr"/>
                  <a:r>
                    <a:rPr lang="en-US" sz="2400" dirty="0"/>
                    <a:t>INFLUENCE</a:t>
                  </a:r>
                </a:p>
              </p:txBody>
            </p:sp>
            <p:sp>
              <p:nvSpPr>
                <p:cNvPr id="23" name="Rectangle 22"/>
                <p:cNvSpPr/>
                <p:nvPr/>
              </p:nvSpPr>
              <p:spPr>
                <a:xfrm>
                  <a:off x="2520393" y="3804015"/>
                  <a:ext cx="824753" cy="7709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a:t>
                  </a:r>
                </a:p>
              </p:txBody>
            </p:sp>
            <p:sp>
              <p:nvSpPr>
                <p:cNvPr id="24" name="Rectangle 23"/>
                <p:cNvSpPr/>
                <p:nvPr/>
              </p:nvSpPr>
              <p:spPr>
                <a:xfrm>
                  <a:off x="3425829" y="3804015"/>
                  <a:ext cx="824753" cy="77096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a:t>
                  </a:r>
                </a:p>
              </p:txBody>
            </p:sp>
            <p:sp>
              <p:nvSpPr>
                <p:cNvPr id="25" name="Rectangle 24"/>
                <p:cNvSpPr/>
                <p:nvPr/>
              </p:nvSpPr>
              <p:spPr>
                <a:xfrm>
                  <a:off x="4331265" y="3804015"/>
                  <a:ext cx="824753" cy="77096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5</a:t>
                  </a:r>
                </a:p>
              </p:txBody>
            </p:sp>
          </p:grpSp>
        </p:grpSp>
        <p:sp>
          <p:nvSpPr>
            <p:cNvPr id="32" name="Rectangle 31"/>
            <p:cNvSpPr/>
            <p:nvPr/>
          </p:nvSpPr>
          <p:spPr>
            <a:xfrm>
              <a:off x="3557267" y="2438561"/>
              <a:ext cx="824753" cy="77096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5</a:t>
              </a:r>
            </a:p>
          </p:txBody>
        </p:sp>
        <p:sp>
          <p:nvSpPr>
            <p:cNvPr id="33" name="Rectangle 32"/>
            <p:cNvSpPr/>
            <p:nvPr/>
          </p:nvSpPr>
          <p:spPr>
            <a:xfrm>
              <a:off x="4462703" y="2438561"/>
              <a:ext cx="824753" cy="77096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a:t>
              </a:r>
            </a:p>
          </p:txBody>
        </p:sp>
        <p:sp>
          <p:nvSpPr>
            <p:cNvPr id="34" name="Rectangle 33"/>
            <p:cNvSpPr/>
            <p:nvPr/>
          </p:nvSpPr>
          <p:spPr>
            <a:xfrm>
              <a:off x="5368139" y="2438561"/>
              <a:ext cx="824753" cy="7709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a:t>
              </a:r>
            </a:p>
          </p:txBody>
        </p:sp>
        <p:sp>
          <p:nvSpPr>
            <p:cNvPr id="35" name="TextBox 34"/>
            <p:cNvSpPr txBox="1"/>
            <p:nvPr/>
          </p:nvSpPr>
          <p:spPr>
            <a:xfrm>
              <a:off x="2246412" y="2592663"/>
              <a:ext cx="1300357" cy="461665"/>
            </a:xfrm>
            <a:prstGeom prst="rect">
              <a:avLst/>
            </a:prstGeom>
            <a:noFill/>
          </p:spPr>
          <p:txBody>
            <a:bodyPr wrap="none" rtlCol="0">
              <a:spAutoFit/>
            </a:bodyPr>
            <a:lstStyle/>
            <a:p>
              <a:pPr algn="ctr"/>
              <a:r>
                <a:rPr lang="en-US" sz="2400" dirty="0"/>
                <a:t>BE-RANK</a:t>
              </a:r>
            </a:p>
          </p:txBody>
        </p:sp>
      </p:grpSp>
      <p:grpSp>
        <p:nvGrpSpPr>
          <p:cNvPr id="5" name="Group 4"/>
          <p:cNvGrpSpPr/>
          <p:nvPr/>
        </p:nvGrpSpPr>
        <p:grpSpPr>
          <a:xfrm>
            <a:off x="2168620" y="4553596"/>
            <a:ext cx="8339037" cy="1117637"/>
            <a:chOff x="2168620" y="4553596"/>
            <a:chExt cx="8339037" cy="1117637"/>
          </a:xfrm>
        </p:grpSpPr>
        <p:grpSp>
          <p:nvGrpSpPr>
            <p:cNvPr id="41" name="Group 40"/>
            <p:cNvGrpSpPr/>
            <p:nvPr/>
          </p:nvGrpSpPr>
          <p:grpSpPr>
            <a:xfrm>
              <a:off x="2173244" y="4553596"/>
              <a:ext cx="8334413" cy="523220"/>
              <a:chOff x="1055331" y="1866485"/>
              <a:chExt cx="8744933" cy="523220"/>
            </a:xfrm>
          </p:grpSpPr>
          <p:sp>
            <p:nvSpPr>
              <p:cNvPr id="42" name="TextBox 41"/>
              <p:cNvSpPr txBox="1"/>
              <p:nvPr/>
            </p:nvSpPr>
            <p:spPr>
              <a:xfrm>
                <a:off x="1541362" y="1866485"/>
                <a:ext cx="8258902" cy="523220"/>
              </a:xfrm>
              <a:prstGeom prst="rect">
                <a:avLst/>
              </a:prstGeom>
              <a:noFill/>
            </p:spPr>
            <p:txBody>
              <a:bodyPr wrap="square" rtlCol="0">
                <a:spAutoFit/>
              </a:bodyPr>
              <a:lstStyle/>
              <a:p>
                <a:r>
                  <a:rPr lang="en-US" sz="2800" dirty="0"/>
                  <a:t>Do a sanity check &amp; adjust…  Gain alignment</a:t>
                </a:r>
                <a:endParaRPr lang="en-US" sz="2400" i="1" dirty="0"/>
              </a:p>
            </p:txBody>
          </p:sp>
          <p:pic>
            <p:nvPicPr>
              <p:cNvPr id="43" name="Picture 42"/>
              <p:cNvPicPr>
                <a:picLocks noChangeAspect="1"/>
              </p:cNvPicPr>
              <p:nvPr/>
            </p:nvPicPr>
            <p:blipFill>
              <a:blip r:embed="rId3"/>
              <a:stretch>
                <a:fillRect/>
              </a:stretch>
            </p:blipFill>
            <p:spPr>
              <a:xfrm>
                <a:off x="1055331" y="1908282"/>
                <a:ext cx="457201" cy="457200"/>
              </a:xfrm>
              <a:prstGeom prst="rect">
                <a:avLst/>
              </a:prstGeom>
            </p:spPr>
          </p:pic>
        </p:grpSp>
        <p:grpSp>
          <p:nvGrpSpPr>
            <p:cNvPr id="37" name="Group 36"/>
            <p:cNvGrpSpPr/>
            <p:nvPr/>
          </p:nvGrpSpPr>
          <p:grpSpPr>
            <a:xfrm>
              <a:off x="2168620" y="5148013"/>
              <a:ext cx="8334413" cy="523220"/>
              <a:chOff x="1055331" y="1866485"/>
              <a:chExt cx="8744933" cy="523220"/>
            </a:xfrm>
          </p:grpSpPr>
          <p:sp>
            <p:nvSpPr>
              <p:cNvPr id="38" name="TextBox 37"/>
              <p:cNvSpPr txBox="1"/>
              <p:nvPr/>
            </p:nvSpPr>
            <p:spPr>
              <a:xfrm>
                <a:off x="1541362" y="1866485"/>
                <a:ext cx="8258902" cy="523220"/>
              </a:xfrm>
              <a:prstGeom prst="rect">
                <a:avLst/>
              </a:prstGeom>
              <a:noFill/>
            </p:spPr>
            <p:txBody>
              <a:bodyPr wrap="square" rtlCol="0">
                <a:spAutoFit/>
              </a:bodyPr>
              <a:lstStyle/>
              <a:p>
                <a:r>
                  <a:rPr lang="en-US" sz="2800" dirty="0"/>
                  <a:t>Largest TPNs pose greatest business risk</a:t>
                </a:r>
                <a:endParaRPr lang="en-US" sz="2400" i="1" dirty="0"/>
              </a:p>
            </p:txBody>
          </p:sp>
          <p:pic>
            <p:nvPicPr>
              <p:cNvPr id="39" name="Picture 38"/>
              <p:cNvPicPr>
                <a:picLocks noChangeAspect="1"/>
              </p:cNvPicPr>
              <p:nvPr/>
            </p:nvPicPr>
            <p:blipFill>
              <a:blip r:embed="rId3"/>
              <a:stretch>
                <a:fillRect/>
              </a:stretch>
            </p:blipFill>
            <p:spPr>
              <a:xfrm>
                <a:off x="1055331" y="1908282"/>
                <a:ext cx="457201" cy="457200"/>
              </a:xfrm>
              <a:prstGeom prst="rect">
                <a:avLst/>
              </a:prstGeom>
            </p:spPr>
          </p:pic>
        </p:grpSp>
      </p:grpSp>
      <p:grpSp>
        <p:nvGrpSpPr>
          <p:cNvPr id="3" name="Group 2"/>
          <p:cNvGrpSpPr/>
          <p:nvPr/>
        </p:nvGrpSpPr>
        <p:grpSpPr>
          <a:xfrm>
            <a:off x="2168620" y="1181002"/>
            <a:ext cx="8334413" cy="3205256"/>
            <a:chOff x="644619" y="866744"/>
            <a:chExt cx="8334413" cy="3205256"/>
          </a:xfrm>
        </p:grpSpPr>
        <p:grpSp>
          <p:nvGrpSpPr>
            <p:cNvPr id="27" name="Group 26"/>
            <p:cNvGrpSpPr/>
            <p:nvPr/>
          </p:nvGrpSpPr>
          <p:grpSpPr>
            <a:xfrm>
              <a:off x="644619" y="866744"/>
              <a:ext cx="8334413" cy="523220"/>
              <a:chOff x="1055331" y="1866485"/>
              <a:chExt cx="8744933" cy="523220"/>
            </a:xfrm>
          </p:grpSpPr>
          <p:sp>
            <p:nvSpPr>
              <p:cNvPr id="28" name="TextBox 27"/>
              <p:cNvSpPr txBox="1"/>
              <p:nvPr/>
            </p:nvSpPr>
            <p:spPr>
              <a:xfrm>
                <a:off x="1541362" y="1866485"/>
                <a:ext cx="8258902" cy="523220"/>
              </a:xfrm>
              <a:prstGeom prst="rect">
                <a:avLst/>
              </a:prstGeom>
              <a:noFill/>
            </p:spPr>
            <p:txBody>
              <a:bodyPr wrap="square" rtlCol="0">
                <a:spAutoFit/>
              </a:bodyPr>
              <a:lstStyle/>
              <a:p>
                <a:r>
                  <a:rPr lang="en-US" sz="2800" dirty="0"/>
                  <a:t>TPN = </a:t>
                </a:r>
                <a:r>
                  <a:rPr lang="en-US" sz="2000" i="1" dirty="0"/>
                  <a:t>BE-RANK X LIKELIHOOD X IMPACT X INFLUENCE</a:t>
                </a:r>
              </a:p>
            </p:txBody>
          </p:sp>
          <p:pic>
            <p:nvPicPr>
              <p:cNvPr id="29" name="Picture 28"/>
              <p:cNvPicPr>
                <a:picLocks noChangeAspect="1"/>
              </p:cNvPicPr>
              <p:nvPr/>
            </p:nvPicPr>
            <p:blipFill>
              <a:blip r:embed="rId3"/>
              <a:stretch>
                <a:fillRect/>
              </a:stretch>
            </p:blipFill>
            <p:spPr>
              <a:xfrm>
                <a:off x="1055331" y="1908282"/>
                <a:ext cx="457201" cy="457200"/>
              </a:xfrm>
              <a:prstGeom prst="rect">
                <a:avLst/>
              </a:prstGeom>
            </p:spPr>
          </p:pic>
        </p:grpSp>
        <p:pic>
          <p:nvPicPr>
            <p:cNvPr id="2" name="Picture 1"/>
            <p:cNvPicPr>
              <a:picLocks noChangeAspect="1"/>
            </p:cNvPicPr>
            <p:nvPr/>
          </p:nvPicPr>
          <p:blipFill>
            <a:blip r:embed="rId4"/>
            <a:stretch>
              <a:fillRect/>
            </a:stretch>
          </p:blipFill>
          <p:spPr>
            <a:xfrm>
              <a:off x="2639468" y="1454059"/>
              <a:ext cx="2972916" cy="2617941"/>
            </a:xfrm>
            <a:prstGeom prst="rect">
              <a:avLst/>
            </a:prstGeom>
          </p:spPr>
        </p:pic>
      </p:grpSp>
      <p:cxnSp>
        <p:nvCxnSpPr>
          <p:cNvPr id="51" name="Straight Connector 50"/>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5"/>
          <a:stretch>
            <a:fillRect/>
          </a:stretch>
        </p:blipFill>
        <p:spPr>
          <a:xfrm>
            <a:off x="11541883" y="243840"/>
            <a:ext cx="589157" cy="583474"/>
          </a:xfrm>
          <a:prstGeom prst="rect">
            <a:avLst/>
          </a:prstGeom>
        </p:spPr>
      </p:pic>
      <p:sp>
        <p:nvSpPr>
          <p:cNvPr id="55" name="TextBox 54"/>
          <p:cNvSpPr txBox="1"/>
          <p:nvPr/>
        </p:nvSpPr>
        <p:spPr>
          <a:xfrm>
            <a:off x="-4" y="-57877"/>
            <a:ext cx="6123013" cy="584775"/>
          </a:xfrm>
          <a:prstGeom prst="rect">
            <a:avLst/>
          </a:prstGeom>
          <a:noFill/>
        </p:spPr>
        <p:txBody>
          <a:bodyPr wrap="square" rtlCol="0">
            <a:spAutoFit/>
          </a:bodyPr>
          <a:lstStyle/>
          <a:p>
            <a:r>
              <a:rPr lang="en-US" sz="3200" i="1" dirty="0">
                <a:solidFill>
                  <a:schemeClr val="bg1"/>
                </a:solidFill>
              </a:rPr>
              <a:t>Identify “ALL” Threats &amp; Prioritize</a:t>
            </a:r>
          </a:p>
        </p:txBody>
      </p:sp>
      <p:pic>
        <p:nvPicPr>
          <p:cNvPr id="50" name="Picture 49"/>
          <p:cNvPicPr>
            <a:picLocks noChangeAspect="1"/>
          </p:cNvPicPr>
          <p:nvPr/>
        </p:nvPicPr>
        <p:blipFill rotWithShape="1">
          <a:blip r:embed="rId6">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
        <p:nvSpPr>
          <p:cNvPr id="52" name="TextBox 51"/>
          <p:cNvSpPr txBox="1"/>
          <p:nvPr/>
        </p:nvSpPr>
        <p:spPr>
          <a:xfrm>
            <a:off x="1837649" y="5894042"/>
            <a:ext cx="8628260" cy="584775"/>
          </a:xfrm>
          <a:prstGeom prst="rect">
            <a:avLst/>
          </a:prstGeom>
          <a:noFill/>
        </p:spPr>
        <p:txBody>
          <a:bodyPr wrap="none" rtlCol="0">
            <a:spAutoFit/>
          </a:bodyPr>
          <a:lstStyle/>
          <a:p>
            <a:pPr algn="ctr"/>
            <a:r>
              <a:rPr lang="en-US" sz="3200" dirty="0" smtClean="0">
                <a:solidFill>
                  <a:srgbClr val="C00000"/>
                </a:solidFill>
              </a:rPr>
              <a:t>Replace Emotion with Fact &amp; Math to Set Priorities</a:t>
            </a:r>
            <a:endParaRPr lang="en-US" sz="3200" dirty="0">
              <a:solidFill>
                <a:srgbClr val="C00000"/>
              </a:solidFill>
            </a:endParaRPr>
          </a:p>
        </p:txBody>
      </p:sp>
    </p:spTree>
    <p:extLst>
      <p:ext uri="{BB962C8B-B14F-4D97-AF65-F5344CB8AC3E}">
        <p14:creationId xmlns:p14="http://schemas.microsoft.com/office/powerpoint/2010/main" val="16678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9000">
              <a:schemeClr val="bg1"/>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11283" y="-57877"/>
            <a:ext cx="9268184" cy="584775"/>
          </a:xfrm>
          <a:prstGeom prst="rect">
            <a:avLst/>
          </a:prstGeom>
          <a:noFill/>
        </p:spPr>
        <p:txBody>
          <a:bodyPr wrap="square" rtlCol="0">
            <a:spAutoFit/>
          </a:bodyPr>
          <a:lstStyle/>
          <a:p>
            <a:r>
              <a:rPr lang="en-US" sz="3200" i="1" dirty="0" smtClean="0">
                <a:solidFill>
                  <a:schemeClr val="bg1"/>
                </a:solidFill>
              </a:rPr>
              <a:t>Plan, </a:t>
            </a:r>
            <a:r>
              <a:rPr lang="en-US" sz="3200" i="1" dirty="0">
                <a:solidFill>
                  <a:schemeClr val="bg1"/>
                </a:solidFill>
              </a:rPr>
              <a:t>Delegate &amp; </a:t>
            </a:r>
            <a:r>
              <a:rPr lang="en-US" sz="3200" i="1" dirty="0" smtClean="0">
                <a:solidFill>
                  <a:schemeClr val="bg1"/>
                </a:solidFill>
              </a:rPr>
              <a:t>Execute Threat </a:t>
            </a:r>
            <a:r>
              <a:rPr lang="en-US" sz="3200" i="1" dirty="0">
                <a:solidFill>
                  <a:schemeClr val="bg1"/>
                </a:solidFill>
              </a:rPr>
              <a:t>Reduction Activities</a:t>
            </a:r>
          </a:p>
        </p:txBody>
      </p:sp>
      <p:grpSp>
        <p:nvGrpSpPr>
          <p:cNvPr id="9" name="Group 8"/>
          <p:cNvGrpSpPr/>
          <p:nvPr/>
        </p:nvGrpSpPr>
        <p:grpSpPr>
          <a:xfrm>
            <a:off x="5130787" y="2303876"/>
            <a:ext cx="8755478" cy="1635780"/>
            <a:chOff x="5144234" y="3083802"/>
            <a:chExt cx="8755478" cy="1635780"/>
          </a:xfrm>
        </p:grpSpPr>
        <p:grpSp>
          <p:nvGrpSpPr>
            <p:cNvPr id="10" name="Group 9"/>
            <p:cNvGrpSpPr/>
            <p:nvPr/>
          </p:nvGrpSpPr>
          <p:grpSpPr>
            <a:xfrm>
              <a:off x="5144234" y="3083802"/>
              <a:ext cx="6896492" cy="954107"/>
              <a:chOff x="994776" y="2422301"/>
              <a:chExt cx="6962643" cy="954107"/>
            </a:xfrm>
          </p:grpSpPr>
          <p:sp>
            <p:nvSpPr>
              <p:cNvPr id="20" name="TextBox 19"/>
              <p:cNvSpPr txBox="1"/>
              <p:nvPr/>
            </p:nvSpPr>
            <p:spPr>
              <a:xfrm>
                <a:off x="1541361" y="2422301"/>
                <a:ext cx="6416058" cy="954107"/>
              </a:xfrm>
              <a:prstGeom prst="rect">
                <a:avLst/>
              </a:prstGeom>
              <a:noFill/>
            </p:spPr>
            <p:txBody>
              <a:bodyPr wrap="square" rtlCol="0">
                <a:spAutoFit/>
              </a:bodyPr>
              <a:lstStyle/>
              <a:p>
                <a:r>
                  <a:rPr lang="en-US" sz="2800" dirty="0"/>
                  <a:t>Understand the target </a:t>
                </a:r>
                <a:r>
                  <a:rPr lang="en-US" sz="2400" i="1" dirty="0"/>
                  <a:t>(Likelihood, Impact or Influence)</a:t>
                </a:r>
                <a:r>
                  <a:rPr lang="en-US" sz="2800" dirty="0"/>
                  <a:t>.  Poor focus risks project success.</a:t>
                </a:r>
              </a:p>
            </p:txBody>
          </p:sp>
          <p:pic>
            <p:nvPicPr>
              <p:cNvPr id="21" name="Picture 20"/>
              <p:cNvPicPr>
                <a:picLocks noChangeAspect="1"/>
              </p:cNvPicPr>
              <p:nvPr/>
            </p:nvPicPr>
            <p:blipFill>
              <a:blip r:embed="rId3"/>
              <a:stretch>
                <a:fillRect/>
              </a:stretch>
            </p:blipFill>
            <p:spPr>
              <a:xfrm>
                <a:off x="994776" y="2440948"/>
                <a:ext cx="457200" cy="457200"/>
              </a:xfrm>
              <a:prstGeom prst="rect">
                <a:avLst/>
              </a:prstGeom>
            </p:spPr>
          </p:pic>
        </p:grpSp>
        <p:grpSp>
          <p:nvGrpSpPr>
            <p:cNvPr id="11" name="Group 10"/>
            <p:cNvGrpSpPr/>
            <p:nvPr/>
          </p:nvGrpSpPr>
          <p:grpSpPr>
            <a:xfrm>
              <a:off x="5144234" y="4196362"/>
              <a:ext cx="8755478" cy="523220"/>
              <a:chOff x="994776" y="2879499"/>
              <a:chExt cx="8839460" cy="523220"/>
            </a:xfrm>
          </p:grpSpPr>
          <p:sp>
            <p:nvSpPr>
              <p:cNvPr id="18" name="TextBox 17"/>
              <p:cNvSpPr txBox="1"/>
              <p:nvPr/>
            </p:nvSpPr>
            <p:spPr>
              <a:xfrm>
                <a:off x="1541362" y="2879499"/>
                <a:ext cx="8292874" cy="523220"/>
              </a:xfrm>
              <a:prstGeom prst="rect">
                <a:avLst/>
              </a:prstGeom>
              <a:noFill/>
            </p:spPr>
            <p:txBody>
              <a:bodyPr wrap="square" rtlCol="0">
                <a:spAutoFit/>
              </a:bodyPr>
              <a:lstStyle/>
              <a:p>
                <a:r>
                  <a:rPr lang="en-US" sz="2800" dirty="0"/>
                  <a:t>Define tangible success and validate results</a:t>
                </a:r>
              </a:p>
            </p:txBody>
          </p:sp>
          <p:pic>
            <p:nvPicPr>
              <p:cNvPr id="19" name="Picture 18"/>
              <p:cNvPicPr>
                <a:picLocks noChangeAspect="1"/>
              </p:cNvPicPr>
              <p:nvPr/>
            </p:nvPicPr>
            <p:blipFill>
              <a:blip r:embed="rId3"/>
              <a:stretch>
                <a:fillRect/>
              </a:stretch>
            </p:blipFill>
            <p:spPr>
              <a:xfrm>
                <a:off x="994776" y="2898146"/>
                <a:ext cx="457200" cy="457200"/>
              </a:xfrm>
              <a:prstGeom prst="rect">
                <a:avLst/>
              </a:prstGeom>
            </p:spPr>
          </p:pic>
        </p:grpSp>
      </p:grpSp>
      <p:grpSp>
        <p:nvGrpSpPr>
          <p:cNvPr id="12" name="Group 11"/>
          <p:cNvGrpSpPr/>
          <p:nvPr/>
        </p:nvGrpSpPr>
        <p:grpSpPr>
          <a:xfrm>
            <a:off x="5144234" y="4084662"/>
            <a:ext cx="8753573" cy="523220"/>
            <a:chOff x="994776" y="2870536"/>
            <a:chExt cx="8837536" cy="523220"/>
          </a:xfrm>
        </p:grpSpPr>
        <p:sp>
          <p:nvSpPr>
            <p:cNvPr id="16" name="TextBox 15"/>
            <p:cNvSpPr txBox="1"/>
            <p:nvPr/>
          </p:nvSpPr>
          <p:spPr>
            <a:xfrm>
              <a:off x="1541362" y="2870536"/>
              <a:ext cx="8290950" cy="523220"/>
            </a:xfrm>
            <a:prstGeom prst="rect">
              <a:avLst/>
            </a:prstGeom>
            <a:noFill/>
          </p:spPr>
          <p:txBody>
            <a:bodyPr wrap="square" rtlCol="0">
              <a:spAutoFit/>
            </a:bodyPr>
            <a:lstStyle/>
            <a:p>
              <a:r>
                <a:rPr lang="en-US" sz="2800" dirty="0"/>
                <a:t>Review collateral impact.. Avoid new threats  </a:t>
              </a:r>
            </a:p>
          </p:txBody>
        </p:sp>
        <p:pic>
          <p:nvPicPr>
            <p:cNvPr id="17" name="Picture 16"/>
            <p:cNvPicPr>
              <a:picLocks noChangeAspect="1"/>
            </p:cNvPicPr>
            <p:nvPr/>
          </p:nvPicPr>
          <p:blipFill>
            <a:blip r:embed="rId3"/>
            <a:stretch>
              <a:fillRect/>
            </a:stretch>
          </p:blipFill>
          <p:spPr>
            <a:xfrm>
              <a:off x="994776" y="2889183"/>
              <a:ext cx="457200" cy="457200"/>
            </a:xfrm>
            <a:prstGeom prst="rect">
              <a:avLst/>
            </a:prstGeom>
          </p:spPr>
        </p:pic>
      </p:grpSp>
      <p:grpSp>
        <p:nvGrpSpPr>
          <p:cNvPr id="13" name="Group 12"/>
          <p:cNvGrpSpPr/>
          <p:nvPr/>
        </p:nvGrpSpPr>
        <p:grpSpPr>
          <a:xfrm>
            <a:off x="5144239" y="5559708"/>
            <a:ext cx="7792325" cy="523220"/>
            <a:chOff x="994776" y="3094652"/>
            <a:chExt cx="7867068" cy="523220"/>
          </a:xfrm>
        </p:grpSpPr>
        <p:sp>
          <p:nvSpPr>
            <p:cNvPr id="14" name="TextBox 13"/>
            <p:cNvSpPr txBox="1"/>
            <p:nvPr/>
          </p:nvSpPr>
          <p:spPr>
            <a:xfrm>
              <a:off x="1531201" y="3094652"/>
              <a:ext cx="7330643" cy="523220"/>
            </a:xfrm>
            <a:prstGeom prst="rect">
              <a:avLst/>
            </a:prstGeom>
            <a:noFill/>
          </p:spPr>
          <p:txBody>
            <a:bodyPr wrap="square" rtlCol="0">
              <a:spAutoFit/>
            </a:bodyPr>
            <a:lstStyle/>
            <a:p>
              <a:r>
                <a:rPr lang="en-US" sz="2800" dirty="0"/>
                <a:t>Expect set backs, learn &amp; adjust quickly</a:t>
              </a:r>
            </a:p>
          </p:txBody>
        </p:sp>
        <p:pic>
          <p:nvPicPr>
            <p:cNvPr id="15" name="Picture 14"/>
            <p:cNvPicPr>
              <a:picLocks noChangeAspect="1"/>
            </p:cNvPicPr>
            <p:nvPr/>
          </p:nvPicPr>
          <p:blipFill>
            <a:blip r:embed="rId3"/>
            <a:stretch>
              <a:fillRect/>
            </a:stretch>
          </p:blipFill>
          <p:spPr>
            <a:xfrm>
              <a:off x="994776" y="3113299"/>
              <a:ext cx="457200" cy="457200"/>
            </a:xfrm>
            <a:prstGeom prst="rect">
              <a:avLst/>
            </a:prstGeom>
          </p:spPr>
        </p:pic>
      </p:grpSp>
      <p:grpSp>
        <p:nvGrpSpPr>
          <p:cNvPr id="2" name="Group 1"/>
          <p:cNvGrpSpPr/>
          <p:nvPr/>
        </p:nvGrpSpPr>
        <p:grpSpPr>
          <a:xfrm>
            <a:off x="5144234" y="4755371"/>
            <a:ext cx="6682003" cy="523220"/>
            <a:chOff x="342334" y="2166169"/>
            <a:chExt cx="6682003" cy="523220"/>
          </a:xfrm>
        </p:grpSpPr>
        <p:pic>
          <p:nvPicPr>
            <p:cNvPr id="23" name="Picture 22"/>
            <p:cNvPicPr>
              <a:picLocks noChangeAspect="1"/>
            </p:cNvPicPr>
            <p:nvPr/>
          </p:nvPicPr>
          <p:blipFill>
            <a:blip r:embed="rId3"/>
            <a:stretch>
              <a:fillRect/>
            </a:stretch>
          </p:blipFill>
          <p:spPr>
            <a:xfrm>
              <a:off x="342334" y="2209646"/>
              <a:ext cx="452856" cy="457200"/>
            </a:xfrm>
            <a:prstGeom prst="rect">
              <a:avLst/>
            </a:prstGeom>
          </p:spPr>
        </p:pic>
        <p:sp>
          <p:nvSpPr>
            <p:cNvPr id="29" name="TextBox 28"/>
            <p:cNvSpPr txBox="1"/>
            <p:nvPr/>
          </p:nvSpPr>
          <p:spPr>
            <a:xfrm>
              <a:off x="870839" y="2166169"/>
              <a:ext cx="6153498" cy="523220"/>
            </a:xfrm>
            <a:prstGeom prst="rect">
              <a:avLst/>
            </a:prstGeom>
            <a:noFill/>
          </p:spPr>
          <p:txBody>
            <a:bodyPr wrap="square" rtlCol="0">
              <a:spAutoFit/>
            </a:bodyPr>
            <a:lstStyle/>
            <a:p>
              <a:r>
                <a:rPr lang="en-US" sz="2800" dirty="0"/>
                <a:t>Delegate </a:t>
              </a:r>
              <a:r>
                <a:rPr lang="en-US" sz="2800" dirty="0" smtClean="0"/>
                <a:t>downward &amp; support the Team.</a:t>
              </a:r>
              <a:endParaRPr lang="en-US" sz="2800" dirty="0"/>
            </a:p>
          </p:txBody>
        </p:sp>
      </p:grpSp>
      <p:cxnSp>
        <p:nvCxnSpPr>
          <p:cNvPr id="27" name="Straight Connector 26"/>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11541883" y="243840"/>
            <a:ext cx="589157" cy="583474"/>
          </a:xfrm>
          <a:prstGeom prst="rect">
            <a:avLst/>
          </a:prstGeom>
        </p:spPr>
      </p:pic>
      <p:grpSp>
        <p:nvGrpSpPr>
          <p:cNvPr id="8" name="Group 7"/>
          <p:cNvGrpSpPr/>
          <p:nvPr/>
        </p:nvGrpSpPr>
        <p:grpSpPr>
          <a:xfrm>
            <a:off x="5144239" y="1289569"/>
            <a:ext cx="7958984" cy="954107"/>
            <a:chOff x="994776" y="1866485"/>
            <a:chExt cx="8778794" cy="954107"/>
          </a:xfrm>
        </p:grpSpPr>
        <p:sp>
          <p:nvSpPr>
            <p:cNvPr id="24" name="TextBox 23"/>
            <p:cNvSpPr txBox="1"/>
            <p:nvPr/>
          </p:nvSpPr>
          <p:spPr>
            <a:xfrm>
              <a:off x="1541362" y="1866485"/>
              <a:ext cx="8232208" cy="954107"/>
            </a:xfrm>
            <a:prstGeom prst="rect">
              <a:avLst/>
            </a:prstGeom>
            <a:noFill/>
          </p:spPr>
          <p:txBody>
            <a:bodyPr wrap="square" rtlCol="0">
              <a:spAutoFit/>
            </a:bodyPr>
            <a:lstStyle/>
            <a:p>
              <a:r>
                <a:rPr lang="en-US" sz="2800" dirty="0"/>
                <a:t>Develop tasks/projects </a:t>
              </a:r>
              <a:r>
                <a:rPr lang="en-US" sz="2800" dirty="0" smtClean="0"/>
                <a:t>addressing </a:t>
              </a:r>
              <a:r>
                <a:rPr lang="en-US" sz="2800" dirty="0"/>
                <a:t>top TPN’s.  Don’t take on too </a:t>
              </a:r>
              <a:r>
                <a:rPr lang="en-US" sz="2800" dirty="0" smtClean="0"/>
                <a:t>much but plan for failures.</a:t>
              </a:r>
              <a:endParaRPr lang="en-US" sz="2800" dirty="0"/>
            </a:p>
          </p:txBody>
        </p:sp>
        <p:pic>
          <p:nvPicPr>
            <p:cNvPr id="25" name="Picture 24"/>
            <p:cNvPicPr>
              <a:picLocks noChangeAspect="1"/>
            </p:cNvPicPr>
            <p:nvPr/>
          </p:nvPicPr>
          <p:blipFill>
            <a:blip r:embed="rId3"/>
            <a:stretch>
              <a:fillRect/>
            </a:stretch>
          </p:blipFill>
          <p:spPr>
            <a:xfrm>
              <a:off x="994776" y="1885132"/>
              <a:ext cx="457200" cy="457200"/>
            </a:xfrm>
            <a:prstGeom prst="rect">
              <a:avLst/>
            </a:prstGeom>
          </p:spPr>
        </p:pic>
      </p:grpSp>
      <p:grpSp>
        <p:nvGrpSpPr>
          <p:cNvPr id="7" name="Group 6"/>
          <p:cNvGrpSpPr/>
          <p:nvPr/>
        </p:nvGrpSpPr>
        <p:grpSpPr>
          <a:xfrm>
            <a:off x="440862" y="878705"/>
            <a:ext cx="3759205" cy="5339691"/>
            <a:chOff x="440862" y="878705"/>
            <a:chExt cx="3759205" cy="5339691"/>
          </a:xfrm>
        </p:grpSpPr>
        <p:sp>
          <p:nvSpPr>
            <p:cNvPr id="32" name="TextBox 31"/>
            <p:cNvSpPr txBox="1"/>
            <p:nvPr/>
          </p:nvSpPr>
          <p:spPr>
            <a:xfrm>
              <a:off x="440862" y="5018067"/>
              <a:ext cx="3759205" cy="1200329"/>
            </a:xfrm>
            <a:prstGeom prst="rect">
              <a:avLst/>
            </a:prstGeom>
            <a:noFill/>
          </p:spPr>
          <p:txBody>
            <a:bodyPr wrap="square" rtlCol="0">
              <a:spAutoFit/>
            </a:bodyPr>
            <a:lstStyle/>
            <a:p>
              <a:r>
                <a:rPr lang="en-US" b="1" i="1" dirty="0" smtClean="0"/>
                <a:t>“</a:t>
              </a:r>
              <a:r>
                <a:rPr lang="en-US" dirty="0"/>
                <a:t>Those who plan do better than those who do not </a:t>
              </a:r>
              <a:r>
                <a:rPr lang="en-US" dirty="0" smtClean="0"/>
                <a:t>plan…  even </a:t>
              </a:r>
              <a:r>
                <a:rPr lang="en-US" dirty="0"/>
                <a:t>though they rarely stick to their plan.” </a:t>
              </a:r>
              <a:r>
                <a:rPr lang="en-US" dirty="0" smtClean="0"/>
                <a:t> --</a:t>
              </a:r>
            </a:p>
            <a:p>
              <a:r>
                <a:rPr lang="en-US" i="1" dirty="0" smtClean="0"/>
                <a:t>Winston Churchill</a:t>
              </a:r>
              <a:endParaRPr lang="en-US" i="1" dirty="0"/>
            </a:p>
          </p:txBody>
        </p:sp>
        <p:pic>
          <p:nvPicPr>
            <p:cNvPr id="35" name="Picture 34"/>
            <p:cNvPicPr>
              <a:picLocks noChangeAspect="1"/>
            </p:cNvPicPr>
            <p:nvPr/>
          </p:nvPicPr>
          <p:blipFill rotWithShape="1">
            <a:blip r:embed="rId5"/>
            <a:srcRect b="10534"/>
            <a:stretch/>
          </p:blipFill>
          <p:spPr>
            <a:xfrm>
              <a:off x="746760" y="878705"/>
              <a:ext cx="3078887" cy="4139362"/>
            </a:xfrm>
            <a:prstGeom prst="rect">
              <a:avLst/>
            </a:prstGeom>
          </p:spPr>
        </p:pic>
      </p:grpSp>
      <p:grpSp>
        <p:nvGrpSpPr>
          <p:cNvPr id="3" name="Group 2"/>
          <p:cNvGrpSpPr/>
          <p:nvPr/>
        </p:nvGrpSpPr>
        <p:grpSpPr>
          <a:xfrm>
            <a:off x="-3809394" y="765095"/>
            <a:ext cx="3759205" cy="5166569"/>
            <a:chOff x="-3809394" y="765095"/>
            <a:chExt cx="3759205" cy="5166569"/>
          </a:xfrm>
        </p:grpSpPr>
        <p:grpSp>
          <p:nvGrpSpPr>
            <p:cNvPr id="6" name="Group 5"/>
            <p:cNvGrpSpPr/>
            <p:nvPr/>
          </p:nvGrpSpPr>
          <p:grpSpPr>
            <a:xfrm>
              <a:off x="-3753441" y="765095"/>
              <a:ext cx="3647301" cy="4252972"/>
              <a:chOff x="472117" y="776320"/>
              <a:chExt cx="3647301" cy="4252972"/>
            </a:xfrm>
          </p:grpSpPr>
          <p:sp>
            <p:nvSpPr>
              <p:cNvPr id="4" name="Rectangle 3"/>
              <p:cNvSpPr/>
              <p:nvPr/>
            </p:nvSpPr>
            <p:spPr>
              <a:xfrm>
                <a:off x="472117" y="1765416"/>
                <a:ext cx="3647301" cy="325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6">
                <a:grayscl/>
              </a:blip>
              <a:srcRect l="14139" r="15690"/>
              <a:stretch/>
            </p:blipFill>
            <p:spPr>
              <a:xfrm>
                <a:off x="893314" y="776320"/>
                <a:ext cx="3078887" cy="4252972"/>
              </a:xfrm>
              <a:prstGeom prst="rect">
                <a:avLst/>
              </a:prstGeom>
            </p:spPr>
          </p:pic>
        </p:grpSp>
        <p:sp>
          <p:nvSpPr>
            <p:cNvPr id="33" name="TextBox 32"/>
            <p:cNvSpPr txBox="1"/>
            <p:nvPr/>
          </p:nvSpPr>
          <p:spPr>
            <a:xfrm>
              <a:off x="-3809394" y="5008334"/>
              <a:ext cx="3759205" cy="923330"/>
            </a:xfrm>
            <a:prstGeom prst="rect">
              <a:avLst/>
            </a:prstGeom>
            <a:noFill/>
          </p:spPr>
          <p:txBody>
            <a:bodyPr wrap="square" rtlCol="0">
              <a:spAutoFit/>
            </a:bodyPr>
            <a:lstStyle/>
            <a:p>
              <a:r>
                <a:rPr lang="en-US" b="1" i="1" dirty="0" smtClean="0"/>
                <a:t>“</a:t>
              </a:r>
              <a:r>
                <a:rPr lang="en-US" dirty="0"/>
                <a:t>Everyone has a plan, until they get punched in the face.”  </a:t>
              </a:r>
              <a:r>
                <a:rPr lang="en-US" dirty="0" smtClean="0"/>
                <a:t>--</a:t>
              </a:r>
            </a:p>
            <a:p>
              <a:r>
                <a:rPr lang="en-US" i="1" dirty="0" smtClean="0"/>
                <a:t>Mike Tyson</a:t>
              </a:r>
              <a:endParaRPr lang="en-US" i="1" dirty="0"/>
            </a:p>
          </p:txBody>
        </p:sp>
      </p:grpSp>
      <p:pic>
        <p:nvPicPr>
          <p:cNvPr id="34" name="Picture 33"/>
          <p:cNvPicPr>
            <a:picLocks noChangeAspect="1"/>
          </p:cNvPicPr>
          <p:nvPr/>
        </p:nvPicPr>
        <p:blipFill rotWithShape="1">
          <a:blip r:embed="rId7">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2948213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5" y="-57877"/>
            <a:ext cx="6732499" cy="584775"/>
          </a:xfrm>
          <a:prstGeom prst="rect">
            <a:avLst/>
          </a:prstGeom>
          <a:noFill/>
        </p:spPr>
        <p:txBody>
          <a:bodyPr wrap="square" rtlCol="0">
            <a:spAutoFit/>
          </a:bodyPr>
          <a:lstStyle/>
          <a:p>
            <a:r>
              <a:rPr lang="en-US" sz="3200" i="1" dirty="0">
                <a:solidFill>
                  <a:schemeClr val="bg1"/>
                </a:solidFill>
              </a:rPr>
              <a:t>Communicate Transparently &amp; Listen</a:t>
            </a:r>
          </a:p>
        </p:txBody>
      </p:sp>
      <p:grpSp>
        <p:nvGrpSpPr>
          <p:cNvPr id="6" name="Group 5"/>
          <p:cNvGrpSpPr/>
          <p:nvPr/>
        </p:nvGrpSpPr>
        <p:grpSpPr>
          <a:xfrm>
            <a:off x="5156014" y="3449746"/>
            <a:ext cx="8166695" cy="1611986"/>
            <a:chOff x="5156014" y="3449746"/>
            <a:chExt cx="8166695" cy="1611986"/>
          </a:xfrm>
        </p:grpSpPr>
        <p:grpSp>
          <p:nvGrpSpPr>
            <p:cNvPr id="15" name="Group 14"/>
            <p:cNvGrpSpPr/>
            <p:nvPr/>
          </p:nvGrpSpPr>
          <p:grpSpPr>
            <a:xfrm>
              <a:off x="5156014" y="3449746"/>
              <a:ext cx="7035986" cy="954107"/>
              <a:chOff x="1055330" y="1866485"/>
              <a:chExt cx="7382550" cy="954107"/>
            </a:xfrm>
          </p:grpSpPr>
          <p:sp>
            <p:nvSpPr>
              <p:cNvPr id="16" name="TextBox 15"/>
              <p:cNvSpPr txBox="1"/>
              <p:nvPr/>
            </p:nvSpPr>
            <p:spPr>
              <a:xfrm>
                <a:off x="1541361" y="1866485"/>
                <a:ext cx="6896519" cy="954107"/>
              </a:xfrm>
              <a:prstGeom prst="rect">
                <a:avLst/>
              </a:prstGeom>
              <a:noFill/>
            </p:spPr>
            <p:txBody>
              <a:bodyPr wrap="square" rtlCol="0">
                <a:spAutoFit/>
              </a:bodyPr>
              <a:lstStyle/>
              <a:p>
                <a:r>
                  <a:rPr lang="en-US" sz="2800" dirty="0"/>
                  <a:t>Increase communication.  </a:t>
                </a:r>
                <a:r>
                  <a:rPr lang="en-US" sz="2800" dirty="0" smtClean="0"/>
                  <a:t>Share </a:t>
                </a:r>
                <a:r>
                  <a:rPr lang="en-US" sz="2800" dirty="0"/>
                  <a:t>the plan, successes, </a:t>
                </a:r>
                <a:r>
                  <a:rPr lang="en-US" sz="2800" dirty="0" smtClean="0"/>
                  <a:t>failures, progress &amp; setbacks</a:t>
                </a:r>
                <a:r>
                  <a:rPr lang="en-US" sz="2800" dirty="0"/>
                  <a:t>.</a:t>
                </a:r>
                <a:endParaRPr lang="en-US" sz="2800" i="1" dirty="0"/>
              </a:p>
            </p:txBody>
          </p:sp>
          <p:pic>
            <p:nvPicPr>
              <p:cNvPr id="17" name="Picture 16"/>
              <p:cNvPicPr>
                <a:picLocks noChangeAspect="1"/>
              </p:cNvPicPr>
              <p:nvPr/>
            </p:nvPicPr>
            <p:blipFill>
              <a:blip r:embed="rId3"/>
              <a:stretch>
                <a:fillRect/>
              </a:stretch>
            </p:blipFill>
            <p:spPr>
              <a:xfrm>
                <a:off x="1055330" y="1908282"/>
                <a:ext cx="457201" cy="457200"/>
              </a:xfrm>
              <a:prstGeom prst="rect">
                <a:avLst/>
              </a:prstGeom>
            </p:spPr>
          </p:pic>
        </p:grpSp>
        <p:grpSp>
          <p:nvGrpSpPr>
            <p:cNvPr id="24" name="Group 23"/>
            <p:cNvGrpSpPr/>
            <p:nvPr/>
          </p:nvGrpSpPr>
          <p:grpSpPr>
            <a:xfrm>
              <a:off x="5156016" y="4538512"/>
              <a:ext cx="8166693" cy="523220"/>
              <a:chOff x="1055331" y="1866485"/>
              <a:chExt cx="8568952" cy="523220"/>
            </a:xfrm>
          </p:grpSpPr>
          <p:sp>
            <p:nvSpPr>
              <p:cNvPr id="25" name="TextBox 24"/>
              <p:cNvSpPr txBox="1"/>
              <p:nvPr/>
            </p:nvSpPr>
            <p:spPr>
              <a:xfrm>
                <a:off x="1541361" y="1866485"/>
                <a:ext cx="8082922" cy="523220"/>
              </a:xfrm>
              <a:prstGeom prst="rect">
                <a:avLst/>
              </a:prstGeom>
              <a:noFill/>
            </p:spPr>
            <p:txBody>
              <a:bodyPr wrap="square" rtlCol="0">
                <a:spAutoFit/>
              </a:bodyPr>
              <a:lstStyle/>
              <a:p>
                <a:r>
                  <a:rPr lang="en-US" sz="2800" dirty="0"/>
                  <a:t>Include everyone! Board room to line level.</a:t>
                </a:r>
              </a:p>
            </p:txBody>
          </p:sp>
          <p:pic>
            <p:nvPicPr>
              <p:cNvPr id="26" name="Picture 25"/>
              <p:cNvPicPr>
                <a:picLocks noChangeAspect="1"/>
              </p:cNvPicPr>
              <p:nvPr/>
            </p:nvPicPr>
            <p:blipFill>
              <a:blip r:embed="rId3"/>
              <a:stretch>
                <a:fillRect/>
              </a:stretch>
            </p:blipFill>
            <p:spPr>
              <a:xfrm>
                <a:off x="1055331" y="1908282"/>
                <a:ext cx="457201" cy="457200"/>
              </a:xfrm>
              <a:prstGeom prst="rect">
                <a:avLst/>
              </a:prstGeom>
            </p:spPr>
          </p:pic>
        </p:grpSp>
      </p:grpSp>
      <p:grpSp>
        <p:nvGrpSpPr>
          <p:cNvPr id="27" name="Group 26"/>
          <p:cNvGrpSpPr/>
          <p:nvPr/>
        </p:nvGrpSpPr>
        <p:grpSpPr>
          <a:xfrm>
            <a:off x="5156015" y="5196390"/>
            <a:ext cx="7035985" cy="954107"/>
            <a:chOff x="1055331" y="1866485"/>
            <a:chExt cx="7382550" cy="954107"/>
          </a:xfrm>
        </p:grpSpPr>
        <p:sp>
          <p:nvSpPr>
            <p:cNvPr id="28" name="TextBox 27"/>
            <p:cNvSpPr txBox="1"/>
            <p:nvPr/>
          </p:nvSpPr>
          <p:spPr>
            <a:xfrm>
              <a:off x="1541361" y="1866485"/>
              <a:ext cx="6896520" cy="954107"/>
            </a:xfrm>
            <a:prstGeom prst="rect">
              <a:avLst/>
            </a:prstGeom>
            <a:noFill/>
          </p:spPr>
          <p:txBody>
            <a:bodyPr wrap="square" rtlCol="0">
              <a:spAutoFit/>
            </a:bodyPr>
            <a:lstStyle/>
            <a:p>
              <a:r>
                <a:rPr lang="en-US" sz="2800" dirty="0"/>
                <a:t>Seek feedback, adjust &amp; share again.  Tell them what they want &amp; need to know.</a:t>
              </a:r>
            </a:p>
          </p:txBody>
        </p:sp>
        <p:pic>
          <p:nvPicPr>
            <p:cNvPr id="29" name="Picture 28"/>
            <p:cNvPicPr>
              <a:picLocks noChangeAspect="1"/>
            </p:cNvPicPr>
            <p:nvPr/>
          </p:nvPicPr>
          <p:blipFill>
            <a:blip r:embed="rId3"/>
            <a:stretch>
              <a:fillRect/>
            </a:stretch>
          </p:blipFill>
          <p:spPr>
            <a:xfrm>
              <a:off x="1055331" y="1908282"/>
              <a:ext cx="457201" cy="457200"/>
            </a:xfrm>
            <a:prstGeom prst="rect">
              <a:avLst/>
            </a:prstGeom>
          </p:spPr>
        </p:pic>
      </p:grpSp>
      <p:cxnSp>
        <p:nvCxnSpPr>
          <p:cNvPr id="31" name="Straight Connector 30"/>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11541883" y="243840"/>
            <a:ext cx="589157" cy="583474"/>
          </a:xfrm>
          <a:prstGeom prst="rect">
            <a:avLst/>
          </a:prstGeom>
        </p:spPr>
      </p:pic>
      <p:grpSp>
        <p:nvGrpSpPr>
          <p:cNvPr id="4" name="Group 3"/>
          <p:cNvGrpSpPr/>
          <p:nvPr/>
        </p:nvGrpSpPr>
        <p:grpSpPr>
          <a:xfrm>
            <a:off x="5156015" y="1272214"/>
            <a:ext cx="6975026" cy="2042873"/>
            <a:chOff x="5156015" y="1272214"/>
            <a:chExt cx="6975026" cy="2042873"/>
          </a:xfrm>
        </p:grpSpPr>
        <p:grpSp>
          <p:nvGrpSpPr>
            <p:cNvPr id="9" name="Group 8"/>
            <p:cNvGrpSpPr/>
            <p:nvPr/>
          </p:nvGrpSpPr>
          <p:grpSpPr>
            <a:xfrm>
              <a:off x="5157852" y="2360980"/>
              <a:ext cx="6973189" cy="954107"/>
              <a:chOff x="1055331" y="1866485"/>
              <a:chExt cx="7316660" cy="954107"/>
            </a:xfrm>
          </p:grpSpPr>
          <p:sp>
            <p:nvSpPr>
              <p:cNvPr id="10" name="TextBox 9"/>
              <p:cNvSpPr txBox="1"/>
              <p:nvPr/>
            </p:nvSpPr>
            <p:spPr>
              <a:xfrm>
                <a:off x="1541362" y="1866485"/>
                <a:ext cx="6830629" cy="954107"/>
              </a:xfrm>
              <a:prstGeom prst="rect">
                <a:avLst/>
              </a:prstGeom>
              <a:noFill/>
            </p:spPr>
            <p:txBody>
              <a:bodyPr wrap="square" rtlCol="0">
                <a:spAutoFit/>
              </a:bodyPr>
              <a:lstStyle/>
              <a:p>
                <a:r>
                  <a:rPr lang="en-US" sz="2800" dirty="0"/>
                  <a:t>Don’t assume </a:t>
                </a:r>
                <a:r>
                  <a:rPr lang="en-US" sz="2800" dirty="0" smtClean="0"/>
                  <a:t>the team is alignment &amp; committed.  It must be developed.</a:t>
                </a:r>
                <a:endParaRPr lang="en-US" sz="2800" dirty="0"/>
              </a:p>
            </p:txBody>
          </p:sp>
          <p:pic>
            <p:nvPicPr>
              <p:cNvPr id="11" name="Picture 10"/>
              <p:cNvPicPr>
                <a:picLocks noChangeAspect="1"/>
              </p:cNvPicPr>
              <p:nvPr/>
            </p:nvPicPr>
            <p:blipFill>
              <a:blip r:embed="rId3"/>
              <a:stretch>
                <a:fillRect/>
              </a:stretch>
            </p:blipFill>
            <p:spPr>
              <a:xfrm>
                <a:off x="1055331" y="1908282"/>
                <a:ext cx="457201" cy="457200"/>
              </a:xfrm>
              <a:prstGeom prst="rect">
                <a:avLst/>
              </a:prstGeom>
            </p:spPr>
          </p:pic>
        </p:grpSp>
        <p:grpSp>
          <p:nvGrpSpPr>
            <p:cNvPr id="21" name="Group 20"/>
            <p:cNvGrpSpPr/>
            <p:nvPr/>
          </p:nvGrpSpPr>
          <p:grpSpPr>
            <a:xfrm>
              <a:off x="5156015" y="1272214"/>
              <a:ext cx="6975025" cy="954107"/>
              <a:chOff x="1055331" y="1866485"/>
              <a:chExt cx="6915478" cy="954107"/>
            </a:xfrm>
          </p:grpSpPr>
          <p:sp>
            <p:nvSpPr>
              <p:cNvPr id="22" name="TextBox 21"/>
              <p:cNvSpPr txBox="1"/>
              <p:nvPr/>
            </p:nvSpPr>
            <p:spPr>
              <a:xfrm>
                <a:off x="1541362" y="1866485"/>
                <a:ext cx="6429447" cy="954107"/>
              </a:xfrm>
              <a:prstGeom prst="rect">
                <a:avLst/>
              </a:prstGeom>
              <a:noFill/>
            </p:spPr>
            <p:txBody>
              <a:bodyPr wrap="square" rtlCol="0">
                <a:spAutoFit/>
              </a:bodyPr>
              <a:lstStyle/>
              <a:p>
                <a:r>
                  <a:rPr lang="en-US" sz="2800" dirty="0"/>
                  <a:t>In crisis people seek clarity &amp; truth.  Lacking input, alternate truths fill the gaps.</a:t>
                </a:r>
              </a:p>
            </p:txBody>
          </p:sp>
          <p:pic>
            <p:nvPicPr>
              <p:cNvPr id="23" name="Picture 22"/>
              <p:cNvPicPr>
                <a:picLocks noChangeAspect="1"/>
              </p:cNvPicPr>
              <p:nvPr/>
            </p:nvPicPr>
            <p:blipFill>
              <a:blip r:embed="rId3"/>
              <a:stretch>
                <a:fillRect/>
              </a:stretch>
            </p:blipFill>
            <p:spPr>
              <a:xfrm>
                <a:off x="1055331" y="1908282"/>
                <a:ext cx="457201"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pic>
        <p:nvPicPr>
          <p:cNvPr id="2" name="Picture 1"/>
          <p:cNvPicPr>
            <a:picLocks noChangeAspect="1"/>
          </p:cNvPicPr>
          <p:nvPr/>
        </p:nvPicPr>
        <p:blipFill rotWithShape="1">
          <a:blip r:embed="rId5"/>
          <a:srcRect l="10867" r="25198" b="13756"/>
          <a:stretch/>
        </p:blipFill>
        <p:spPr>
          <a:xfrm>
            <a:off x="675081" y="1393117"/>
            <a:ext cx="3206045" cy="3332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xtBox 35"/>
          <p:cNvSpPr txBox="1"/>
          <p:nvPr/>
        </p:nvSpPr>
        <p:spPr>
          <a:xfrm>
            <a:off x="290443" y="4774227"/>
            <a:ext cx="4179957" cy="1477328"/>
          </a:xfrm>
          <a:prstGeom prst="rect">
            <a:avLst/>
          </a:prstGeom>
          <a:noFill/>
        </p:spPr>
        <p:txBody>
          <a:bodyPr wrap="square" rtlCol="0">
            <a:spAutoFit/>
          </a:bodyPr>
          <a:lstStyle/>
          <a:p>
            <a:r>
              <a:rPr lang="en-US" i="1" dirty="0" smtClean="0"/>
              <a:t>FDR “fire side chats” elevated societies post depression confidence in the government through open and frank dialogue about the challenges &amp; successes the country was experiencing.</a:t>
            </a:r>
            <a:endParaRPr lang="en-US" i="1" dirty="0"/>
          </a:p>
        </p:txBody>
      </p:sp>
      <p:pic>
        <p:nvPicPr>
          <p:cNvPr id="30" name="Picture 29"/>
          <p:cNvPicPr>
            <a:picLocks noChangeAspect="1"/>
          </p:cNvPicPr>
          <p:nvPr/>
        </p:nvPicPr>
        <p:blipFill rotWithShape="1">
          <a:blip r:embed="rId6">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14131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schemeClr>
            </a:gs>
            <a:gs pos="19000">
              <a:schemeClr val="bg1"/>
            </a:gs>
            <a:gs pos="88000">
              <a:schemeClr val="bg1"/>
            </a:gs>
            <a:gs pos="100000">
              <a:srgbClr val="ECECEC"/>
            </a:gs>
          </a:gsLst>
          <a:lin ang="5400000" scaled="1"/>
        </a:gradFill>
        <a:effectLst/>
      </p:bgPr>
    </p:bg>
    <p:spTree>
      <p:nvGrpSpPr>
        <p:cNvPr id="1" name=""/>
        <p:cNvGrpSpPr/>
        <p:nvPr/>
      </p:nvGrpSpPr>
      <p:grpSpPr>
        <a:xfrm>
          <a:off x="0" y="0"/>
          <a:ext cx="0" cy="0"/>
          <a:chOff x="0" y="0"/>
          <a:chExt cx="0" cy="0"/>
        </a:xfrm>
      </p:grpSpPr>
      <p:grpSp>
        <p:nvGrpSpPr>
          <p:cNvPr id="41" name="Group 40"/>
          <p:cNvGrpSpPr/>
          <p:nvPr/>
        </p:nvGrpSpPr>
        <p:grpSpPr>
          <a:xfrm>
            <a:off x="5628829" y="1568051"/>
            <a:ext cx="7884420" cy="4126497"/>
            <a:chOff x="994776" y="1866485"/>
            <a:chExt cx="7884420" cy="4126497"/>
          </a:xfrm>
        </p:grpSpPr>
        <p:grpSp>
          <p:nvGrpSpPr>
            <p:cNvPr id="7" name="Group 6"/>
            <p:cNvGrpSpPr/>
            <p:nvPr/>
          </p:nvGrpSpPr>
          <p:grpSpPr>
            <a:xfrm>
              <a:off x="994776" y="1866485"/>
              <a:ext cx="7408444" cy="523220"/>
              <a:chOff x="994776" y="1866485"/>
              <a:chExt cx="7408444" cy="523220"/>
            </a:xfrm>
          </p:grpSpPr>
          <p:sp>
            <p:nvSpPr>
              <p:cNvPr id="5" name="TextBox 4"/>
              <p:cNvSpPr txBox="1"/>
              <p:nvPr/>
            </p:nvSpPr>
            <p:spPr>
              <a:xfrm>
                <a:off x="1541362" y="1866485"/>
                <a:ext cx="6861858" cy="523220"/>
              </a:xfrm>
              <a:prstGeom prst="rect">
                <a:avLst/>
              </a:prstGeom>
              <a:noFill/>
            </p:spPr>
            <p:txBody>
              <a:bodyPr wrap="square" rtlCol="0">
                <a:spAutoFit/>
              </a:bodyPr>
              <a:lstStyle/>
              <a:p>
                <a:r>
                  <a:rPr lang="en-US" sz="2800" dirty="0"/>
                  <a:t>Step Back &amp; Build Understanding</a:t>
                </a:r>
              </a:p>
            </p:txBody>
          </p:sp>
          <p:pic>
            <p:nvPicPr>
              <p:cNvPr id="6" name="Picture 5"/>
              <p:cNvPicPr>
                <a:picLocks noChangeAspect="1"/>
              </p:cNvPicPr>
              <p:nvPr/>
            </p:nvPicPr>
            <p:blipFill>
              <a:blip r:embed="rId3"/>
              <a:stretch>
                <a:fillRect/>
              </a:stretch>
            </p:blipFill>
            <p:spPr>
              <a:xfrm>
                <a:off x="994776" y="1885132"/>
                <a:ext cx="457200" cy="457200"/>
              </a:xfrm>
              <a:prstGeom prst="rect">
                <a:avLst/>
              </a:prstGeom>
            </p:spPr>
          </p:pic>
        </p:grpSp>
        <p:grpSp>
          <p:nvGrpSpPr>
            <p:cNvPr id="8" name="Group 7"/>
            <p:cNvGrpSpPr/>
            <p:nvPr/>
          </p:nvGrpSpPr>
          <p:grpSpPr>
            <a:xfrm>
              <a:off x="994776" y="2587140"/>
              <a:ext cx="7408444" cy="523220"/>
              <a:chOff x="994776" y="1866485"/>
              <a:chExt cx="7408444" cy="523220"/>
            </a:xfrm>
          </p:grpSpPr>
          <p:sp>
            <p:nvSpPr>
              <p:cNvPr id="9" name="TextBox 8"/>
              <p:cNvSpPr txBox="1"/>
              <p:nvPr/>
            </p:nvSpPr>
            <p:spPr>
              <a:xfrm>
                <a:off x="1541362" y="1866485"/>
                <a:ext cx="6861858" cy="523220"/>
              </a:xfrm>
              <a:prstGeom prst="rect">
                <a:avLst/>
              </a:prstGeom>
              <a:noFill/>
            </p:spPr>
            <p:txBody>
              <a:bodyPr wrap="square" rtlCol="0">
                <a:spAutoFit/>
              </a:bodyPr>
              <a:lstStyle/>
              <a:p>
                <a:r>
                  <a:rPr lang="en-US" sz="2800" dirty="0"/>
                  <a:t>Engage the Team</a:t>
                </a:r>
              </a:p>
            </p:txBody>
          </p:sp>
          <p:pic>
            <p:nvPicPr>
              <p:cNvPr id="10" name="Picture 9"/>
              <p:cNvPicPr>
                <a:picLocks noChangeAspect="1"/>
              </p:cNvPicPr>
              <p:nvPr/>
            </p:nvPicPr>
            <p:blipFill>
              <a:blip r:embed="rId3"/>
              <a:stretch>
                <a:fillRect/>
              </a:stretch>
            </p:blipFill>
            <p:spPr>
              <a:xfrm>
                <a:off x="994776" y="1885132"/>
                <a:ext cx="457200" cy="457200"/>
              </a:xfrm>
              <a:prstGeom prst="rect">
                <a:avLst/>
              </a:prstGeom>
            </p:spPr>
          </p:pic>
        </p:grpSp>
        <p:grpSp>
          <p:nvGrpSpPr>
            <p:cNvPr id="11" name="Group 10"/>
            <p:cNvGrpSpPr/>
            <p:nvPr/>
          </p:nvGrpSpPr>
          <p:grpSpPr>
            <a:xfrm>
              <a:off x="994776" y="3307795"/>
              <a:ext cx="7732534" cy="523220"/>
              <a:chOff x="994776" y="1866485"/>
              <a:chExt cx="7732534" cy="523220"/>
            </a:xfrm>
          </p:grpSpPr>
          <p:sp>
            <p:nvSpPr>
              <p:cNvPr id="12" name="TextBox 11"/>
              <p:cNvSpPr txBox="1"/>
              <p:nvPr/>
            </p:nvSpPr>
            <p:spPr>
              <a:xfrm>
                <a:off x="1541361" y="1866485"/>
                <a:ext cx="7185949" cy="523220"/>
              </a:xfrm>
              <a:prstGeom prst="rect">
                <a:avLst/>
              </a:prstGeom>
              <a:noFill/>
            </p:spPr>
            <p:txBody>
              <a:bodyPr wrap="square" rtlCol="0">
                <a:spAutoFit/>
              </a:bodyPr>
              <a:lstStyle/>
              <a:p>
                <a:r>
                  <a:rPr lang="en-US" sz="2800" dirty="0"/>
                  <a:t>Widen the View &amp; Map the Business</a:t>
                </a:r>
              </a:p>
            </p:txBody>
          </p:sp>
          <p:pic>
            <p:nvPicPr>
              <p:cNvPr id="13" name="Picture 12"/>
              <p:cNvPicPr>
                <a:picLocks noChangeAspect="1"/>
              </p:cNvPicPr>
              <p:nvPr/>
            </p:nvPicPr>
            <p:blipFill>
              <a:blip r:embed="rId3"/>
              <a:stretch>
                <a:fillRect/>
              </a:stretch>
            </p:blipFill>
            <p:spPr>
              <a:xfrm>
                <a:off x="994776" y="1885132"/>
                <a:ext cx="457200" cy="457200"/>
              </a:xfrm>
              <a:prstGeom prst="rect">
                <a:avLst/>
              </a:prstGeom>
            </p:spPr>
          </p:pic>
        </p:grpSp>
        <p:grpSp>
          <p:nvGrpSpPr>
            <p:cNvPr id="14" name="Group 13"/>
            <p:cNvGrpSpPr/>
            <p:nvPr/>
          </p:nvGrpSpPr>
          <p:grpSpPr>
            <a:xfrm>
              <a:off x="996701" y="4028450"/>
              <a:ext cx="7408444" cy="523220"/>
              <a:chOff x="994776" y="1866485"/>
              <a:chExt cx="7408444" cy="523220"/>
            </a:xfrm>
          </p:grpSpPr>
          <p:sp>
            <p:nvSpPr>
              <p:cNvPr id="15" name="TextBox 14"/>
              <p:cNvSpPr txBox="1"/>
              <p:nvPr/>
            </p:nvSpPr>
            <p:spPr>
              <a:xfrm>
                <a:off x="1541362" y="1866485"/>
                <a:ext cx="6861858" cy="523220"/>
              </a:xfrm>
              <a:prstGeom prst="rect">
                <a:avLst/>
              </a:prstGeom>
              <a:noFill/>
            </p:spPr>
            <p:txBody>
              <a:bodyPr wrap="square" rtlCol="0">
                <a:spAutoFit/>
              </a:bodyPr>
              <a:lstStyle/>
              <a:p>
                <a:r>
                  <a:rPr lang="en-US" sz="2800" dirty="0"/>
                  <a:t>Identify “ALL” Threats &amp; Prioritize</a:t>
                </a:r>
              </a:p>
            </p:txBody>
          </p:sp>
          <p:pic>
            <p:nvPicPr>
              <p:cNvPr id="16" name="Picture 15"/>
              <p:cNvPicPr>
                <a:picLocks noChangeAspect="1"/>
              </p:cNvPicPr>
              <p:nvPr/>
            </p:nvPicPr>
            <p:blipFill>
              <a:blip r:embed="rId3"/>
              <a:stretch>
                <a:fillRect/>
              </a:stretch>
            </p:blipFill>
            <p:spPr>
              <a:xfrm>
                <a:off x="994776" y="1885132"/>
                <a:ext cx="457200" cy="457200"/>
              </a:xfrm>
              <a:prstGeom prst="rect">
                <a:avLst/>
              </a:prstGeom>
            </p:spPr>
          </p:pic>
        </p:grpSp>
        <p:grpSp>
          <p:nvGrpSpPr>
            <p:cNvPr id="17" name="Group 16"/>
            <p:cNvGrpSpPr/>
            <p:nvPr/>
          </p:nvGrpSpPr>
          <p:grpSpPr>
            <a:xfrm>
              <a:off x="998626" y="4749105"/>
              <a:ext cx="7408444" cy="523220"/>
              <a:chOff x="994776" y="1866485"/>
              <a:chExt cx="7408444" cy="523220"/>
            </a:xfrm>
          </p:grpSpPr>
          <p:sp>
            <p:nvSpPr>
              <p:cNvPr id="18" name="TextBox 17"/>
              <p:cNvSpPr txBox="1"/>
              <p:nvPr/>
            </p:nvSpPr>
            <p:spPr>
              <a:xfrm>
                <a:off x="1541362" y="1866485"/>
                <a:ext cx="6861858" cy="523220"/>
              </a:xfrm>
              <a:prstGeom prst="rect">
                <a:avLst/>
              </a:prstGeom>
              <a:noFill/>
            </p:spPr>
            <p:txBody>
              <a:bodyPr wrap="square" rtlCol="0">
                <a:spAutoFit/>
              </a:bodyPr>
              <a:lstStyle/>
              <a:p>
                <a:r>
                  <a:rPr lang="en-US" sz="2800" dirty="0" smtClean="0"/>
                  <a:t>Plan, </a:t>
                </a:r>
                <a:r>
                  <a:rPr lang="en-US" sz="2800" dirty="0"/>
                  <a:t>Delegate &amp; Execute</a:t>
                </a:r>
              </a:p>
            </p:txBody>
          </p:sp>
          <p:pic>
            <p:nvPicPr>
              <p:cNvPr id="19" name="Picture 18"/>
              <p:cNvPicPr>
                <a:picLocks noChangeAspect="1"/>
              </p:cNvPicPr>
              <p:nvPr/>
            </p:nvPicPr>
            <p:blipFill>
              <a:blip r:embed="rId3"/>
              <a:stretch>
                <a:fillRect/>
              </a:stretch>
            </p:blipFill>
            <p:spPr>
              <a:xfrm>
                <a:off x="994776" y="1885132"/>
                <a:ext cx="457200" cy="457200"/>
              </a:xfrm>
              <a:prstGeom prst="rect">
                <a:avLst/>
              </a:prstGeom>
            </p:spPr>
          </p:pic>
        </p:grpSp>
        <p:grpSp>
          <p:nvGrpSpPr>
            <p:cNvPr id="20" name="Group 19"/>
            <p:cNvGrpSpPr/>
            <p:nvPr/>
          </p:nvGrpSpPr>
          <p:grpSpPr>
            <a:xfrm>
              <a:off x="1012128" y="5469762"/>
              <a:ext cx="7867068" cy="523220"/>
              <a:chOff x="994776" y="1866485"/>
              <a:chExt cx="7867068" cy="523220"/>
            </a:xfrm>
          </p:grpSpPr>
          <p:sp>
            <p:nvSpPr>
              <p:cNvPr id="21" name="TextBox 20"/>
              <p:cNvSpPr txBox="1"/>
              <p:nvPr/>
            </p:nvSpPr>
            <p:spPr>
              <a:xfrm>
                <a:off x="1531201" y="1866485"/>
                <a:ext cx="7330643" cy="523220"/>
              </a:xfrm>
              <a:prstGeom prst="rect">
                <a:avLst/>
              </a:prstGeom>
              <a:noFill/>
            </p:spPr>
            <p:txBody>
              <a:bodyPr wrap="square" rtlCol="0">
                <a:spAutoFit/>
              </a:bodyPr>
              <a:lstStyle/>
              <a:p>
                <a:r>
                  <a:rPr lang="en-US" sz="2800" dirty="0"/>
                  <a:t>Communicate Transparently &amp; Listen</a:t>
                </a:r>
              </a:p>
            </p:txBody>
          </p:sp>
          <p:pic>
            <p:nvPicPr>
              <p:cNvPr id="22" name="Picture 21"/>
              <p:cNvPicPr>
                <a:picLocks noChangeAspect="1"/>
              </p:cNvPicPr>
              <p:nvPr/>
            </p:nvPicPr>
            <p:blipFill>
              <a:blip r:embed="rId3"/>
              <a:stretch>
                <a:fillRect/>
              </a:stretch>
            </p:blipFill>
            <p:spPr>
              <a:xfrm>
                <a:off x="994776" y="1885132"/>
                <a:ext cx="457200" cy="457200"/>
              </a:xfrm>
              <a:prstGeom prst="rect">
                <a:avLst/>
              </a:prstGeom>
            </p:spPr>
          </p:pic>
        </p:grpSp>
      </p:grpSp>
      <p:sp>
        <p:nvSpPr>
          <p:cNvPr id="24" name="TextBox 23"/>
          <p:cNvSpPr txBox="1"/>
          <p:nvPr/>
        </p:nvSpPr>
        <p:spPr>
          <a:xfrm>
            <a:off x="-1133" y="-60960"/>
            <a:ext cx="5344499" cy="584775"/>
          </a:xfrm>
          <a:prstGeom prst="rect">
            <a:avLst/>
          </a:prstGeom>
          <a:noFill/>
        </p:spPr>
        <p:txBody>
          <a:bodyPr wrap="square" rtlCol="0">
            <a:spAutoFit/>
          </a:bodyPr>
          <a:lstStyle/>
          <a:p>
            <a:r>
              <a:rPr lang="en-US" sz="3200" i="1" dirty="0">
                <a:solidFill>
                  <a:schemeClr val="bg1"/>
                </a:solidFill>
              </a:rPr>
              <a:t>Leading Out of Crisis</a:t>
            </a:r>
          </a:p>
        </p:txBody>
      </p:sp>
      <p:pic>
        <p:nvPicPr>
          <p:cNvPr id="27" name="Picture 26"/>
          <p:cNvPicPr>
            <a:picLocks noChangeAspect="1"/>
          </p:cNvPicPr>
          <p:nvPr/>
        </p:nvPicPr>
        <p:blipFill rotWithShape="1">
          <a:blip r:embed="rId4">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cxnSp>
        <p:nvCxnSpPr>
          <p:cNvPr id="28" name="Straight Connector 27"/>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stretch>
            <a:fillRect/>
          </a:stretch>
        </p:blipFill>
        <p:spPr>
          <a:xfrm>
            <a:off x="11541883" y="243840"/>
            <a:ext cx="589157" cy="58347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20216"/>
          <a:stretch/>
        </p:blipFill>
        <p:spPr>
          <a:xfrm>
            <a:off x="306451" y="1683113"/>
            <a:ext cx="4122674" cy="3906909"/>
          </a:xfrm>
          <a:prstGeom prst="rect">
            <a:avLst/>
          </a:prstGeom>
        </p:spPr>
      </p:pic>
      <p:sp>
        <p:nvSpPr>
          <p:cNvPr id="30" name="TextBox 29"/>
          <p:cNvSpPr txBox="1"/>
          <p:nvPr/>
        </p:nvSpPr>
        <p:spPr>
          <a:xfrm>
            <a:off x="3002159" y="5894042"/>
            <a:ext cx="6299225" cy="584775"/>
          </a:xfrm>
          <a:prstGeom prst="rect">
            <a:avLst/>
          </a:prstGeom>
          <a:noFill/>
        </p:spPr>
        <p:txBody>
          <a:bodyPr wrap="none" rtlCol="0">
            <a:spAutoFit/>
          </a:bodyPr>
          <a:lstStyle/>
          <a:p>
            <a:pPr algn="ctr"/>
            <a:r>
              <a:rPr lang="en-US" sz="3200" dirty="0" smtClean="0">
                <a:solidFill>
                  <a:srgbClr val="C00000"/>
                </a:solidFill>
              </a:rPr>
              <a:t>Recover </a:t>
            </a:r>
            <a:r>
              <a:rPr lang="en-US" sz="3200" dirty="0" smtClean="0">
                <a:solidFill>
                  <a:srgbClr val="C00000"/>
                </a:solidFill>
              </a:rPr>
              <a:t>“your</a:t>
            </a:r>
            <a:r>
              <a:rPr lang="en-US" sz="3200" dirty="0" smtClean="0">
                <a:solidFill>
                  <a:srgbClr val="C00000"/>
                </a:solidFill>
              </a:rPr>
              <a:t>” </a:t>
            </a:r>
            <a:r>
              <a:rPr lang="en-US" sz="3200" dirty="0" smtClean="0">
                <a:solidFill>
                  <a:srgbClr val="C00000"/>
                </a:solidFill>
              </a:rPr>
              <a:t>business “together</a:t>
            </a:r>
            <a:r>
              <a:rPr lang="en-US" sz="3200" dirty="0" smtClean="0">
                <a:solidFill>
                  <a:srgbClr val="C00000"/>
                </a:solidFill>
              </a:rPr>
              <a:t>”!</a:t>
            </a:r>
            <a:endParaRPr lang="en-US" sz="3200" dirty="0">
              <a:solidFill>
                <a:srgbClr val="C00000"/>
              </a:solidFill>
            </a:endParaRPr>
          </a:p>
        </p:txBody>
      </p:sp>
    </p:spTree>
    <p:extLst>
      <p:ext uri="{BB962C8B-B14F-4D97-AF65-F5344CB8AC3E}">
        <p14:creationId xmlns:p14="http://schemas.microsoft.com/office/powerpoint/2010/main" val="1341374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630619" y="1420541"/>
            <a:ext cx="10925503" cy="3998193"/>
            <a:chOff x="693683" y="1404775"/>
            <a:chExt cx="10925503" cy="3998193"/>
          </a:xfrm>
        </p:grpSpPr>
        <p:grpSp>
          <p:nvGrpSpPr>
            <p:cNvPr id="4" name="Group 3"/>
            <p:cNvGrpSpPr/>
            <p:nvPr/>
          </p:nvGrpSpPr>
          <p:grpSpPr>
            <a:xfrm>
              <a:off x="3256245" y="3192780"/>
              <a:ext cx="5511262" cy="2210188"/>
              <a:chOff x="3327963" y="4564380"/>
              <a:chExt cx="5511262" cy="2210188"/>
            </a:xfrm>
          </p:grpSpPr>
          <p:pic>
            <p:nvPicPr>
              <p:cNvPr id="5" name="Picture 4"/>
              <p:cNvPicPr>
                <a:picLocks noChangeAspect="1"/>
              </p:cNvPicPr>
              <p:nvPr/>
            </p:nvPicPr>
            <p:blipFill>
              <a:blip r:embed="rId3"/>
              <a:stretch>
                <a:fillRect/>
              </a:stretch>
            </p:blipFill>
            <p:spPr>
              <a:xfrm>
                <a:off x="3327963" y="4564380"/>
                <a:ext cx="5511262" cy="1871634"/>
              </a:xfrm>
              <a:prstGeom prst="rect">
                <a:avLst/>
              </a:prstGeom>
            </p:spPr>
          </p:pic>
          <p:sp>
            <p:nvSpPr>
              <p:cNvPr id="6" name="TextBox 5"/>
              <p:cNvSpPr txBox="1"/>
              <p:nvPr/>
            </p:nvSpPr>
            <p:spPr>
              <a:xfrm>
                <a:off x="4386719" y="6251348"/>
                <a:ext cx="3393751" cy="523220"/>
              </a:xfrm>
              <a:prstGeom prst="rect">
                <a:avLst/>
              </a:prstGeom>
              <a:noFill/>
            </p:spPr>
            <p:txBody>
              <a:bodyPr wrap="none" rtlCol="0">
                <a:spAutoFit/>
              </a:bodyPr>
              <a:lstStyle/>
              <a:p>
                <a:pPr algn="ctr"/>
                <a:r>
                  <a:rPr lang="en-US" sz="2800" dirty="0">
                    <a:solidFill>
                      <a:srgbClr val="007635"/>
                    </a:solidFill>
                  </a:rPr>
                  <a:t>www.ascentopex.com</a:t>
                </a:r>
              </a:p>
            </p:txBody>
          </p:sp>
        </p:grpSp>
        <p:sp>
          <p:nvSpPr>
            <p:cNvPr id="2" name="TextBox 1"/>
            <p:cNvSpPr txBox="1"/>
            <p:nvPr/>
          </p:nvSpPr>
          <p:spPr>
            <a:xfrm>
              <a:off x="693683" y="1404775"/>
              <a:ext cx="10925503" cy="1754326"/>
            </a:xfrm>
            <a:prstGeom prst="rect">
              <a:avLst/>
            </a:prstGeom>
            <a:noFill/>
          </p:spPr>
          <p:txBody>
            <a:bodyPr wrap="square" rtlCol="0">
              <a:spAutoFit/>
            </a:bodyPr>
            <a:lstStyle/>
            <a:p>
              <a:r>
                <a:rPr lang="en-US" i="1" dirty="0">
                  <a:solidFill>
                    <a:srgbClr val="007635"/>
                  </a:solidFill>
                </a:rPr>
                <a:t>Ascent </a:t>
              </a:r>
              <a:r>
                <a:rPr lang="en-US" i="1" dirty="0" err="1">
                  <a:solidFill>
                    <a:srgbClr val="007635"/>
                  </a:solidFill>
                </a:rPr>
                <a:t>OpEx</a:t>
              </a:r>
              <a:r>
                <a:rPr lang="en-US" i="1" dirty="0">
                  <a:solidFill>
                    <a:srgbClr val="007635"/>
                  </a:solidFill>
                </a:rPr>
                <a:t>, LLC is a management consulting firm focused on helping businesses drive operational excellence within their organization.  Working from the boardroom to the line level, we help develop strategies, programs and solutions tailored to address the needs, objective and limitations of your organization.  With 30 years of experience delivering elevated performance, reduced cost, increased efficiency and cultures of improvement, we are your partner in the pursuit of excellence.</a:t>
              </a:r>
              <a:endParaRPr lang="en-US" dirty="0">
                <a:solidFill>
                  <a:srgbClr val="007635"/>
                </a:solidFill>
              </a:endParaRPr>
            </a:p>
            <a:p>
              <a:endParaRPr lang="en-US" dirty="0">
                <a:solidFill>
                  <a:srgbClr val="007635"/>
                </a:solidFill>
              </a:endParaRPr>
            </a:p>
          </p:txBody>
        </p:sp>
      </p:grpSp>
    </p:spTree>
    <p:extLst>
      <p:ext uri="{BB962C8B-B14F-4D97-AF65-F5344CB8AC3E}">
        <p14:creationId xmlns:p14="http://schemas.microsoft.com/office/powerpoint/2010/main" val="2909528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9000">
              <a:schemeClr val="bg1"/>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14106" y="-57877"/>
            <a:ext cx="5344499" cy="584775"/>
          </a:xfrm>
          <a:prstGeom prst="rect">
            <a:avLst/>
          </a:prstGeom>
          <a:noFill/>
        </p:spPr>
        <p:txBody>
          <a:bodyPr wrap="square" rtlCol="0">
            <a:spAutoFit/>
          </a:bodyPr>
          <a:lstStyle/>
          <a:p>
            <a:r>
              <a:rPr lang="en-US" sz="3200" i="1" dirty="0" smtClean="0">
                <a:solidFill>
                  <a:schemeClr val="bg1"/>
                </a:solidFill>
              </a:rPr>
              <a:t>Introduction</a:t>
            </a:r>
            <a:endParaRPr lang="en-US" sz="3200" i="1" dirty="0">
              <a:solidFill>
                <a:schemeClr val="bg1"/>
              </a:solidFill>
            </a:endParaRPr>
          </a:p>
        </p:txBody>
      </p:sp>
      <p:cxnSp>
        <p:nvCxnSpPr>
          <p:cNvPr id="5" name="Straight Connector 4"/>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41883" y="243840"/>
            <a:ext cx="589157" cy="583474"/>
          </a:xfrm>
          <a:prstGeom prst="rect">
            <a:avLst/>
          </a:prstGeom>
        </p:spPr>
      </p:pic>
      <p:pic>
        <p:nvPicPr>
          <p:cNvPr id="9" name="Picture 8"/>
          <p:cNvPicPr>
            <a:picLocks noChangeAspect="1"/>
          </p:cNvPicPr>
          <p:nvPr/>
        </p:nvPicPr>
        <p:blipFill>
          <a:blip r:embed="rId4"/>
          <a:stretch>
            <a:fillRect/>
          </a:stretch>
        </p:blipFill>
        <p:spPr>
          <a:xfrm>
            <a:off x="44586" y="1730922"/>
            <a:ext cx="3793877" cy="3678455"/>
          </a:xfrm>
          <a:prstGeom prst="rect">
            <a:avLst/>
          </a:prstGeom>
        </p:spPr>
      </p:pic>
      <p:pic>
        <p:nvPicPr>
          <p:cNvPr id="10" name="Picture 9"/>
          <p:cNvPicPr>
            <a:picLocks noChangeAspect="1"/>
          </p:cNvPicPr>
          <p:nvPr/>
        </p:nvPicPr>
        <p:blipFill rotWithShape="1">
          <a:blip r:embed="rId5">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grpSp>
        <p:nvGrpSpPr>
          <p:cNvPr id="11" name="Group 10"/>
          <p:cNvGrpSpPr/>
          <p:nvPr/>
        </p:nvGrpSpPr>
        <p:grpSpPr>
          <a:xfrm>
            <a:off x="4046428" y="1294807"/>
            <a:ext cx="8262112" cy="4778714"/>
            <a:chOff x="994776" y="1834470"/>
            <a:chExt cx="8340762" cy="4778714"/>
          </a:xfrm>
        </p:grpSpPr>
        <p:grpSp>
          <p:nvGrpSpPr>
            <p:cNvPr id="12" name="Group 11"/>
            <p:cNvGrpSpPr/>
            <p:nvPr/>
          </p:nvGrpSpPr>
          <p:grpSpPr>
            <a:xfrm>
              <a:off x="994776" y="1885132"/>
              <a:ext cx="7696701" cy="2346543"/>
              <a:chOff x="994776" y="1885132"/>
              <a:chExt cx="7696701" cy="2346543"/>
            </a:xfrm>
          </p:grpSpPr>
          <p:sp>
            <p:nvSpPr>
              <p:cNvPr id="28" name="TextBox 27"/>
              <p:cNvSpPr txBox="1"/>
              <p:nvPr/>
            </p:nvSpPr>
            <p:spPr>
              <a:xfrm>
                <a:off x="1505529" y="2846680"/>
                <a:ext cx="7185948" cy="1384995"/>
              </a:xfrm>
              <a:prstGeom prst="rect">
                <a:avLst/>
              </a:prstGeom>
              <a:noFill/>
            </p:spPr>
            <p:txBody>
              <a:bodyPr wrap="square" rtlCol="0">
                <a:spAutoFit/>
              </a:bodyPr>
              <a:lstStyle/>
              <a:p>
                <a:r>
                  <a:rPr lang="en-US" sz="2800" dirty="0"/>
                  <a:t>2</a:t>
                </a:r>
                <a:r>
                  <a:rPr lang="en-US" sz="2800" dirty="0" smtClean="0"/>
                  <a:t>0</a:t>
                </a:r>
                <a:r>
                  <a:rPr lang="en-US" sz="2800" dirty="0" smtClean="0"/>
                  <a:t>+ years supporting capital region business leaders driving continuous improvement with Operational Excellence methods &amp; tools</a:t>
                </a:r>
                <a:endParaRPr lang="en-US" sz="2800" dirty="0"/>
              </a:p>
            </p:txBody>
          </p:sp>
          <p:pic>
            <p:nvPicPr>
              <p:cNvPr id="29" name="Picture 28"/>
              <p:cNvPicPr>
                <a:picLocks noChangeAspect="1"/>
              </p:cNvPicPr>
              <p:nvPr/>
            </p:nvPicPr>
            <p:blipFill>
              <a:blip r:embed="rId6"/>
              <a:stretch>
                <a:fillRect/>
              </a:stretch>
            </p:blipFill>
            <p:spPr>
              <a:xfrm>
                <a:off x="994776" y="1885132"/>
                <a:ext cx="457200" cy="457200"/>
              </a:xfrm>
              <a:prstGeom prst="rect">
                <a:avLst/>
              </a:prstGeom>
            </p:spPr>
          </p:pic>
        </p:grpSp>
        <p:grpSp>
          <p:nvGrpSpPr>
            <p:cNvPr id="13" name="Group 12"/>
            <p:cNvGrpSpPr/>
            <p:nvPr/>
          </p:nvGrpSpPr>
          <p:grpSpPr>
            <a:xfrm>
              <a:off x="994776" y="1834470"/>
              <a:ext cx="8241213" cy="1488500"/>
              <a:chOff x="994776" y="1113815"/>
              <a:chExt cx="8241213" cy="1488500"/>
            </a:xfrm>
          </p:grpSpPr>
          <p:sp>
            <p:nvSpPr>
              <p:cNvPr id="26" name="TextBox 25"/>
              <p:cNvSpPr txBox="1"/>
              <p:nvPr/>
            </p:nvSpPr>
            <p:spPr>
              <a:xfrm>
                <a:off x="1505529" y="1113815"/>
                <a:ext cx="7730460" cy="954107"/>
              </a:xfrm>
              <a:prstGeom prst="rect">
                <a:avLst/>
              </a:prstGeom>
              <a:noFill/>
            </p:spPr>
            <p:txBody>
              <a:bodyPr wrap="square" rtlCol="0">
                <a:spAutoFit/>
              </a:bodyPr>
              <a:lstStyle/>
              <a:p>
                <a:r>
                  <a:rPr lang="en-US" sz="2800" dirty="0" smtClean="0"/>
                  <a:t>Helping small to mid-sized companies translate vision, strategy &amp; initiative into sustained results.</a:t>
                </a:r>
                <a:endParaRPr lang="en-US" sz="2800" dirty="0"/>
              </a:p>
            </p:txBody>
          </p:sp>
          <p:pic>
            <p:nvPicPr>
              <p:cNvPr id="27" name="Picture 26"/>
              <p:cNvPicPr>
                <a:picLocks noChangeAspect="1"/>
              </p:cNvPicPr>
              <p:nvPr/>
            </p:nvPicPr>
            <p:blipFill>
              <a:blip r:embed="rId6"/>
              <a:stretch>
                <a:fillRect/>
              </a:stretch>
            </p:blipFill>
            <p:spPr>
              <a:xfrm>
                <a:off x="994776" y="2145115"/>
                <a:ext cx="457200" cy="457200"/>
              </a:xfrm>
              <a:prstGeom prst="rect">
                <a:avLst/>
              </a:prstGeom>
            </p:spPr>
          </p:pic>
        </p:grpSp>
        <p:grpSp>
          <p:nvGrpSpPr>
            <p:cNvPr id="15" name="Group 14"/>
            <p:cNvGrpSpPr/>
            <p:nvPr/>
          </p:nvGrpSpPr>
          <p:grpSpPr>
            <a:xfrm>
              <a:off x="996701" y="4244317"/>
              <a:ext cx="7396613" cy="2368867"/>
              <a:chOff x="994776" y="2082352"/>
              <a:chExt cx="7396613" cy="2368867"/>
            </a:xfrm>
          </p:grpSpPr>
          <p:sp>
            <p:nvSpPr>
              <p:cNvPr id="22" name="TextBox 21"/>
              <p:cNvSpPr txBox="1"/>
              <p:nvPr/>
            </p:nvSpPr>
            <p:spPr>
              <a:xfrm>
                <a:off x="1529532" y="3497112"/>
                <a:ext cx="6861857" cy="954107"/>
              </a:xfrm>
              <a:prstGeom prst="rect">
                <a:avLst/>
              </a:prstGeom>
              <a:noFill/>
            </p:spPr>
            <p:txBody>
              <a:bodyPr wrap="square" rtlCol="0">
                <a:spAutoFit/>
              </a:bodyPr>
              <a:lstStyle/>
              <a:p>
                <a:r>
                  <a:rPr lang="en-US" sz="2800" dirty="0" smtClean="0"/>
                  <a:t>Supporting the development of  Leaders, People and a Culture of Improvement</a:t>
                </a:r>
                <a:endParaRPr lang="en-US" sz="2800" dirty="0"/>
              </a:p>
            </p:txBody>
          </p:sp>
          <p:pic>
            <p:nvPicPr>
              <p:cNvPr id="23" name="Picture 22"/>
              <p:cNvPicPr>
                <a:picLocks noChangeAspect="1"/>
              </p:cNvPicPr>
              <p:nvPr/>
            </p:nvPicPr>
            <p:blipFill>
              <a:blip r:embed="rId6"/>
              <a:stretch>
                <a:fillRect/>
              </a:stretch>
            </p:blipFill>
            <p:spPr>
              <a:xfrm>
                <a:off x="994776" y="2082352"/>
                <a:ext cx="457200" cy="457200"/>
              </a:xfrm>
              <a:prstGeom prst="rect">
                <a:avLst/>
              </a:prstGeom>
            </p:spPr>
          </p:pic>
        </p:grpSp>
        <p:sp>
          <p:nvSpPr>
            <p:cNvPr id="20" name="TextBox 19"/>
            <p:cNvSpPr txBox="1"/>
            <p:nvPr/>
          </p:nvSpPr>
          <p:spPr>
            <a:xfrm>
              <a:off x="1518060" y="4247082"/>
              <a:ext cx="7817478" cy="1384995"/>
            </a:xfrm>
            <a:prstGeom prst="rect">
              <a:avLst/>
            </a:prstGeom>
            <a:noFill/>
          </p:spPr>
          <p:txBody>
            <a:bodyPr wrap="square" rtlCol="0">
              <a:spAutoFit/>
            </a:bodyPr>
            <a:lstStyle/>
            <a:p>
              <a:r>
                <a:rPr lang="en-US" sz="2800" dirty="0" smtClean="0"/>
                <a:t>Partnering from the board room to the line level to develop right sized programs &amp; solutions that drive performance, quality, reduced cost and growth.</a:t>
              </a:r>
              <a:endParaRPr lang="en-US" sz="2800" dirty="0"/>
            </a:p>
          </p:txBody>
        </p:sp>
        <p:pic>
          <p:nvPicPr>
            <p:cNvPr id="19" name="Picture 18"/>
            <p:cNvPicPr>
              <a:picLocks noChangeAspect="1"/>
            </p:cNvPicPr>
            <p:nvPr/>
          </p:nvPicPr>
          <p:blipFill>
            <a:blip r:embed="rId6"/>
            <a:stretch>
              <a:fillRect/>
            </a:stretch>
          </p:blipFill>
          <p:spPr>
            <a:xfrm>
              <a:off x="1012128" y="5649779"/>
              <a:ext cx="457200" cy="457200"/>
            </a:xfrm>
            <a:prstGeom prst="rect">
              <a:avLst/>
            </a:prstGeom>
          </p:spPr>
        </p:pic>
      </p:grpSp>
      <p:sp>
        <p:nvSpPr>
          <p:cNvPr id="30" name="TextBox 29"/>
          <p:cNvSpPr txBox="1"/>
          <p:nvPr/>
        </p:nvSpPr>
        <p:spPr>
          <a:xfrm>
            <a:off x="-31369" y="534926"/>
            <a:ext cx="6123013" cy="523220"/>
          </a:xfrm>
          <a:prstGeom prst="rect">
            <a:avLst/>
          </a:prstGeom>
          <a:noFill/>
        </p:spPr>
        <p:txBody>
          <a:bodyPr wrap="square" rtlCol="0">
            <a:spAutoFit/>
          </a:bodyPr>
          <a:lstStyle/>
          <a:p>
            <a:r>
              <a:rPr lang="en-US" sz="2800" i="1" dirty="0" smtClean="0">
                <a:solidFill>
                  <a:schemeClr val="tx1">
                    <a:lumMod val="50000"/>
                    <a:lumOff val="50000"/>
                  </a:schemeClr>
                </a:solidFill>
              </a:rPr>
              <a:t>Ascent </a:t>
            </a:r>
            <a:r>
              <a:rPr lang="en-US" sz="2800" i="1" dirty="0" err="1" smtClean="0">
                <a:solidFill>
                  <a:schemeClr val="tx1">
                    <a:lumMod val="50000"/>
                    <a:lumOff val="50000"/>
                  </a:schemeClr>
                </a:solidFill>
              </a:rPr>
              <a:t>OpEx</a:t>
            </a:r>
            <a:r>
              <a:rPr lang="en-US" sz="2800" i="1" dirty="0" smtClean="0">
                <a:solidFill>
                  <a:schemeClr val="tx1">
                    <a:lumMod val="50000"/>
                    <a:lumOff val="50000"/>
                  </a:schemeClr>
                </a:solidFill>
              </a:rPr>
              <a:t>, LLC</a:t>
            </a:r>
            <a:endParaRPr lang="en-US" sz="2800" i="1" dirty="0">
              <a:solidFill>
                <a:schemeClr val="tx1">
                  <a:lumMod val="50000"/>
                  <a:lumOff val="50000"/>
                </a:schemeClr>
              </a:solidFill>
            </a:endParaRPr>
          </a:p>
        </p:txBody>
      </p:sp>
    </p:spTree>
    <p:extLst>
      <p:ext uri="{BB962C8B-B14F-4D97-AF65-F5344CB8AC3E}">
        <p14:creationId xmlns:p14="http://schemas.microsoft.com/office/powerpoint/2010/main" val="3672229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56" name="Rectangle 55"/>
          <p:cNvSpPr/>
          <p:nvPr/>
        </p:nvSpPr>
        <p:spPr>
          <a:xfrm>
            <a:off x="3060577" y="619955"/>
            <a:ext cx="5442857" cy="2873829"/>
          </a:xfrm>
          <a:prstGeom prst="rect">
            <a:avLst/>
          </a:prstGeom>
          <a:gradFill>
            <a:gsLst>
              <a:gs pos="23000">
                <a:schemeClr val="bg1">
                  <a:lumMod val="76000"/>
                  <a:lumOff val="24000"/>
                </a:schemeClr>
              </a:gs>
              <a:gs pos="0">
                <a:srgbClr val="D5D5D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573084" y="1445423"/>
            <a:ext cx="4826643" cy="4741006"/>
            <a:chOff x="5832462" y="1447066"/>
            <a:chExt cx="4826643" cy="5507955"/>
          </a:xfrm>
        </p:grpSpPr>
        <p:pic>
          <p:nvPicPr>
            <p:cNvPr id="20" name="Picture 19"/>
            <p:cNvPicPr>
              <a:picLocks noChangeAspect="1"/>
            </p:cNvPicPr>
            <p:nvPr/>
          </p:nvPicPr>
          <p:blipFill>
            <a:blip r:embed="rId3"/>
            <a:stretch>
              <a:fillRect/>
            </a:stretch>
          </p:blipFill>
          <p:spPr>
            <a:xfrm>
              <a:off x="5843064" y="1447066"/>
              <a:ext cx="4788507" cy="5194413"/>
            </a:xfrm>
            <a:prstGeom prst="rect">
              <a:avLst/>
            </a:prstGeom>
          </p:spPr>
        </p:pic>
        <p:sp>
          <p:nvSpPr>
            <p:cNvPr id="21" name="Rectangle 20"/>
            <p:cNvSpPr/>
            <p:nvPr/>
          </p:nvSpPr>
          <p:spPr>
            <a:xfrm>
              <a:off x="5832462" y="1723263"/>
              <a:ext cx="4826643" cy="5231758"/>
            </a:xfrm>
            <a:prstGeom prst="rect">
              <a:avLst/>
            </a:prstGeom>
            <a:gradFill>
              <a:gsLst>
                <a:gs pos="19000">
                  <a:schemeClr val="bg1">
                    <a:lumMod val="76000"/>
                    <a:lumOff val="24000"/>
                    <a:alpha val="82000"/>
                  </a:schemeClr>
                </a:gs>
                <a:gs pos="99000">
                  <a:srgbClr val="FFFFFF"/>
                </a:gs>
                <a:gs pos="88000">
                  <a:schemeClr val="bg1">
                    <a:alpha val="5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0" name="Group 39"/>
          <p:cNvGrpSpPr/>
          <p:nvPr/>
        </p:nvGrpSpPr>
        <p:grpSpPr>
          <a:xfrm>
            <a:off x="612146" y="3654737"/>
            <a:ext cx="1583267" cy="1889181"/>
            <a:chOff x="1306162" y="4173072"/>
            <a:chExt cx="1583267" cy="1889181"/>
          </a:xfrm>
        </p:grpSpPr>
        <p:sp>
          <p:nvSpPr>
            <p:cNvPr id="39" name="Right Arrow 38"/>
            <p:cNvSpPr/>
            <p:nvPr/>
          </p:nvSpPr>
          <p:spPr>
            <a:xfrm rot="5400000">
              <a:off x="1153206" y="4326029"/>
              <a:ext cx="1889180" cy="158326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p:cNvSpPr txBox="1"/>
            <p:nvPr/>
          </p:nvSpPr>
          <p:spPr>
            <a:xfrm>
              <a:off x="1357850" y="4173072"/>
              <a:ext cx="1479892" cy="1569660"/>
            </a:xfrm>
            <a:prstGeom prst="rect">
              <a:avLst/>
            </a:prstGeom>
            <a:noFill/>
          </p:spPr>
          <p:txBody>
            <a:bodyPr wrap="none" rtlCol="0">
              <a:spAutoFit/>
            </a:bodyPr>
            <a:lstStyle/>
            <a:p>
              <a:pPr algn="ctr"/>
              <a:r>
                <a:rPr lang="en-US" sz="3200" dirty="0"/>
                <a:t>Leading</a:t>
              </a:r>
            </a:p>
            <a:p>
              <a:pPr algn="ctr"/>
              <a:r>
                <a:rPr lang="en-US" sz="3200" dirty="0"/>
                <a:t>out of</a:t>
              </a:r>
            </a:p>
            <a:p>
              <a:pPr algn="ctr"/>
              <a:r>
                <a:rPr lang="en-US" sz="3200" dirty="0"/>
                <a:t>Crisis</a:t>
              </a:r>
            </a:p>
          </p:txBody>
        </p:sp>
      </p:grpSp>
      <p:sp>
        <p:nvSpPr>
          <p:cNvPr id="41" name="TextBox 40"/>
          <p:cNvSpPr txBox="1"/>
          <p:nvPr/>
        </p:nvSpPr>
        <p:spPr>
          <a:xfrm>
            <a:off x="14106" y="-57877"/>
            <a:ext cx="5344499" cy="584775"/>
          </a:xfrm>
          <a:prstGeom prst="rect">
            <a:avLst/>
          </a:prstGeom>
          <a:noFill/>
        </p:spPr>
        <p:txBody>
          <a:bodyPr wrap="square" rtlCol="0">
            <a:spAutoFit/>
          </a:bodyPr>
          <a:lstStyle/>
          <a:p>
            <a:r>
              <a:rPr lang="en-US" sz="3200" i="1" dirty="0">
                <a:solidFill>
                  <a:schemeClr val="bg1"/>
                </a:solidFill>
              </a:rPr>
              <a:t>Shifting Focus in Crisis</a:t>
            </a:r>
          </a:p>
        </p:txBody>
      </p:sp>
      <p:grpSp>
        <p:nvGrpSpPr>
          <p:cNvPr id="51" name="Group 50"/>
          <p:cNvGrpSpPr/>
          <p:nvPr/>
        </p:nvGrpSpPr>
        <p:grpSpPr>
          <a:xfrm>
            <a:off x="2559447" y="475413"/>
            <a:ext cx="5106882" cy="2603852"/>
            <a:chOff x="2764243" y="475413"/>
            <a:chExt cx="5106882" cy="2603852"/>
          </a:xfrm>
        </p:grpSpPr>
        <p:grpSp>
          <p:nvGrpSpPr>
            <p:cNvPr id="45" name="Group 44"/>
            <p:cNvGrpSpPr/>
            <p:nvPr/>
          </p:nvGrpSpPr>
          <p:grpSpPr>
            <a:xfrm>
              <a:off x="3957389" y="475413"/>
              <a:ext cx="3913736" cy="2603852"/>
              <a:chOff x="3957389" y="475413"/>
              <a:chExt cx="3913736" cy="2603852"/>
            </a:xfrm>
          </p:grpSpPr>
          <p:sp>
            <p:nvSpPr>
              <p:cNvPr id="23" name="TextBox 22"/>
              <p:cNvSpPr txBox="1"/>
              <p:nvPr/>
            </p:nvSpPr>
            <p:spPr>
              <a:xfrm rot="21181950">
                <a:off x="4786266" y="1421843"/>
                <a:ext cx="2745047" cy="584775"/>
              </a:xfrm>
              <a:prstGeom prst="rect">
                <a:avLst/>
              </a:prstGeom>
              <a:noFill/>
            </p:spPr>
            <p:txBody>
              <a:bodyPr wrap="none" rtlCol="0">
                <a:spAutoFit/>
              </a:bodyPr>
              <a:lstStyle/>
              <a:p>
                <a:r>
                  <a:rPr lang="en-US" sz="3200" dirty="0">
                    <a:solidFill>
                      <a:schemeClr val="accent1">
                        <a:lumMod val="75000"/>
                      </a:schemeClr>
                    </a:solidFill>
                  </a:rPr>
                  <a:t>Shelter in Place</a:t>
                </a:r>
              </a:p>
            </p:txBody>
          </p:sp>
          <p:sp>
            <p:nvSpPr>
              <p:cNvPr id="25" name="TextBox 24"/>
              <p:cNvSpPr txBox="1"/>
              <p:nvPr/>
            </p:nvSpPr>
            <p:spPr>
              <a:xfrm rot="416642">
                <a:off x="4115749" y="1981324"/>
                <a:ext cx="2070439" cy="584775"/>
              </a:xfrm>
              <a:prstGeom prst="rect">
                <a:avLst/>
              </a:prstGeom>
              <a:noFill/>
            </p:spPr>
            <p:txBody>
              <a:bodyPr wrap="none" rtlCol="0">
                <a:spAutoFit/>
              </a:bodyPr>
              <a:lstStyle/>
              <a:p>
                <a:r>
                  <a:rPr lang="en-US" sz="3200" dirty="0">
                    <a:solidFill>
                      <a:schemeClr val="accent1">
                        <a:lumMod val="75000"/>
                      </a:schemeClr>
                    </a:solidFill>
                  </a:rPr>
                  <a:t>Quarantine</a:t>
                </a:r>
              </a:p>
            </p:txBody>
          </p:sp>
          <p:sp>
            <p:nvSpPr>
              <p:cNvPr id="26" name="TextBox 25"/>
              <p:cNvSpPr txBox="1"/>
              <p:nvPr/>
            </p:nvSpPr>
            <p:spPr>
              <a:xfrm rot="635111">
                <a:off x="5883008" y="2482355"/>
                <a:ext cx="1475660" cy="584775"/>
              </a:xfrm>
              <a:prstGeom prst="rect">
                <a:avLst/>
              </a:prstGeom>
              <a:noFill/>
            </p:spPr>
            <p:txBody>
              <a:bodyPr wrap="none" rtlCol="0">
                <a:spAutoFit/>
              </a:bodyPr>
              <a:lstStyle/>
              <a:p>
                <a:r>
                  <a:rPr lang="en-US" sz="3200" dirty="0">
                    <a:solidFill>
                      <a:schemeClr val="accent1">
                        <a:lumMod val="75000"/>
                      </a:schemeClr>
                    </a:solidFill>
                  </a:rPr>
                  <a:t>Lay-offs</a:t>
                </a:r>
              </a:p>
            </p:txBody>
          </p:sp>
          <p:sp>
            <p:nvSpPr>
              <p:cNvPr id="27" name="TextBox 26"/>
              <p:cNvSpPr txBox="1"/>
              <p:nvPr/>
            </p:nvSpPr>
            <p:spPr>
              <a:xfrm>
                <a:off x="4855020" y="2494490"/>
                <a:ext cx="819455" cy="584775"/>
              </a:xfrm>
              <a:prstGeom prst="rect">
                <a:avLst/>
              </a:prstGeom>
              <a:noFill/>
            </p:spPr>
            <p:txBody>
              <a:bodyPr wrap="none" rtlCol="0">
                <a:spAutoFit/>
              </a:bodyPr>
              <a:lstStyle/>
              <a:p>
                <a:r>
                  <a:rPr lang="en-US" sz="3200" dirty="0">
                    <a:solidFill>
                      <a:schemeClr val="accent1">
                        <a:lumMod val="75000"/>
                      </a:schemeClr>
                    </a:solidFill>
                  </a:rPr>
                  <a:t>PPP</a:t>
                </a:r>
              </a:p>
            </p:txBody>
          </p:sp>
          <p:sp>
            <p:nvSpPr>
              <p:cNvPr id="28" name="TextBox 27"/>
              <p:cNvSpPr txBox="1"/>
              <p:nvPr/>
            </p:nvSpPr>
            <p:spPr>
              <a:xfrm rot="21231090">
                <a:off x="6371162" y="1921678"/>
                <a:ext cx="865943" cy="584775"/>
              </a:xfrm>
              <a:prstGeom prst="rect">
                <a:avLst/>
              </a:prstGeom>
              <a:noFill/>
            </p:spPr>
            <p:txBody>
              <a:bodyPr wrap="none" rtlCol="0">
                <a:spAutoFit/>
              </a:bodyPr>
              <a:lstStyle/>
              <a:p>
                <a:r>
                  <a:rPr lang="en-US" sz="3200" dirty="0">
                    <a:solidFill>
                      <a:schemeClr val="accent1">
                        <a:lumMod val="75000"/>
                      </a:schemeClr>
                    </a:solidFill>
                  </a:rPr>
                  <a:t>N95</a:t>
                </a:r>
              </a:p>
            </p:txBody>
          </p:sp>
          <p:sp>
            <p:nvSpPr>
              <p:cNvPr id="29" name="TextBox 28"/>
              <p:cNvSpPr txBox="1"/>
              <p:nvPr/>
            </p:nvSpPr>
            <p:spPr>
              <a:xfrm>
                <a:off x="6277997" y="789449"/>
                <a:ext cx="1593128" cy="584775"/>
              </a:xfrm>
              <a:prstGeom prst="rect">
                <a:avLst/>
              </a:prstGeom>
              <a:noFill/>
            </p:spPr>
            <p:txBody>
              <a:bodyPr wrap="none" rtlCol="0">
                <a:spAutoFit/>
              </a:bodyPr>
              <a:lstStyle/>
              <a:p>
                <a:r>
                  <a:rPr lang="en-US" sz="3200" dirty="0">
                    <a:solidFill>
                      <a:schemeClr val="accent1">
                        <a:lumMod val="75000"/>
                      </a:schemeClr>
                    </a:solidFill>
                  </a:rPr>
                  <a:t>Closures</a:t>
                </a:r>
              </a:p>
            </p:txBody>
          </p:sp>
          <p:sp>
            <p:nvSpPr>
              <p:cNvPr id="30" name="TextBox 29"/>
              <p:cNvSpPr txBox="1"/>
              <p:nvPr/>
            </p:nvSpPr>
            <p:spPr>
              <a:xfrm rot="838808">
                <a:off x="3957389" y="855356"/>
                <a:ext cx="2388795" cy="584775"/>
              </a:xfrm>
              <a:prstGeom prst="rect">
                <a:avLst/>
              </a:prstGeom>
              <a:noFill/>
            </p:spPr>
            <p:txBody>
              <a:bodyPr wrap="none" rtlCol="0">
                <a:spAutoFit/>
              </a:bodyPr>
              <a:lstStyle/>
              <a:p>
                <a:r>
                  <a:rPr lang="en-US" sz="3200" dirty="0">
                    <a:solidFill>
                      <a:schemeClr val="accent1">
                        <a:lumMod val="75000"/>
                      </a:schemeClr>
                    </a:solidFill>
                  </a:rPr>
                  <a:t>Home School</a:t>
                </a:r>
              </a:p>
            </p:txBody>
          </p:sp>
          <p:sp>
            <p:nvSpPr>
              <p:cNvPr id="31" name="TextBox 30"/>
              <p:cNvSpPr txBox="1"/>
              <p:nvPr/>
            </p:nvSpPr>
            <p:spPr>
              <a:xfrm rot="20612862">
                <a:off x="5360219" y="475413"/>
                <a:ext cx="911211" cy="584775"/>
              </a:xfrm>
              <a:prstGeom prst="rect">
                <a:avLst/>
              </a:prstGeom>
              <a:noFill/>
            </p:spPr>
            <p:txBody>
              <a:bodyPr wrap="none" rtlCol="0">
                <a:spAutoFit/>
              </a:bodyPr>
              <a:lstStyle/>
              <a:p>
                <a:r>
                  <a:rPr lang="en-US" sz="3200" dirty="0">
                    <a:solidFill>
                      <a:schemeClr val="accent1">
                        <a:lumMod val="75000"/>
                      </a:schemeClr>
                    </a:solidFill>
                  </a:rPr>
                  <a:t>Fear</a:t>
                </a:r>
              </a:p>
            </p:txBody>
          </p:sp>
        </p:grpSp>
        <p:sp>
          <p:nvSpPr>
            <p:cNvPr id="49" name="TextBox 48"/>
            <p:cNvSpPr txBox="1"/>
            <p:nvPr/>
          </p:nvSpPr>
          <p:spPr>
            <a:xfrm>
              <a:off x="2764243" y="2452650"/>
              <a:ext cx="1675459" cy="461665"/>
            </a:xfrm>
            <a:prstGeom prst="rect">
              <a:avLst/>
            </a:prstGeom>
            <a:noFill/>
          </p:spPr>
          <p:txBody>
            <a:bodyPr wrap="none" rtlCol="0">
              <a:spAutoFit/>
            </a:bodyPr>
            <a:lstStyle/>
            <a:p>
              <a:r>
                <a:rPr lang="en-US" sz="2400" b="1" dirty="0"/>
                <a:t>3/20 – </a:t>
              </a:r>
              <a:r>
                <a:rPr lang="en-US" sz="2400" b="1" dirty="0" smtClean="0"/>
                <a:t>5/19</a:t>
              </a:r>
              <a:endParaRPr lang="en-US" sz="2400" b="1" dirty="0"/>
            </a:p>
          </p:txBody>
        </p:sp>
      </p:grpSp>
      <p:grpSp>
        <p:nvGrpSpPr>
          <p:cNvPr id="3" name="Group 2"/>
          <p:cNvGrpSpPr/>
          <p:nvPr/>
        </p:nvGrpSpPr>
        <p:grpSpPr>
          <a:xfrm>
            <a:off x="2672958" y="3271535"/>
            <a:ext cx="5224138" cy="1329205"/>
            <a:chOff x="2672958" y="3271535"/>
            <a:chExt cx="5224138" cy="1329205"/>
          </a:xfrm>
        </p:grpSpPr>
        <p:sp>
          <p:nvSpPr>
            <p:cNvPr id="24" name="TextBox 23"/>
            <p:cNvSpPr txBox="1"/>
            <p:nvPr/>
          </p:nvSpPr>
          <p:spPr>
            <a:xfrm rot="367399">
              <a:off x="3996989" y="4015965"/>
              <a:ext cx="3900107" cy="584775"/>
            </a:xfrm>
            <a:prstGeom prst="rect">
              <a:avLst/>
            </a:prstGeom>
            <a:noFill/>
          </p:spPr>
          <p:txBody>
            <a:bodyPr wrap="none" rtlCol="0">
              <a:spAutoFit/>
            </a:bodyPr>
            <a:lstStyle/>
            <a:p>
              <a:pPr algn="ctr"/>
              <a:r>
                <a:rPr lang="en-US" sz="3200" dirty="0">
                  <a:solidFill>
                    <a:schemeClr val="accent5">
                      <a:lumMod val="75000"/>
                    </a:schemeClr>
                  </a:solidFill>
                </a:rPr>
                <a:t>“New” Normal for You</a:t>
              </a:r>
            </a:p>
          </p:txBody>
        </p:sp>
        <p:sp>
          <p:nvSpPr>
            <p:cNvPr id="32" name="TextBox 31"/>
            <p:cNvSpPr txBox="1"/>
            <p:nvPr/>
          </p:nvSpPr>
          <p:spPr>
            <a:xfrm rot="21389997">
              <a:off x="4025195" y="3271535"/>
              <a:ext cx="3806811" cy="584775"/>
            </a:xfrm>
            <a:prstGeom prst="rect">
              <a:avLst/>
            </a:prstGeom>
            <a:noFill/>
          </p:spPr>
          <p:txBody>
            <a:bodyPr wrap="none" rtlCol="0">
              <a:spAutoFit/>
            </a:bodyPr>
            <a:lstStyle/>
            <a:p>
              <a:pPr algn="ctr"/>
              <a:r>
                <a:rPr lang="en-US" sz="3200" dirty="0">
                  <a:solidFill>
                    <a:schemeClr val="accent5">
                      <a:lumMod val="75000"/>
                    </a:schemeClr>
                  </a:solidFill>
                </a:rPr>
                <a:t>“Opening” Guidelines</a:t>
              </a:r>
            </a:p>
          </p:txBody>
        </p:sp>
        <p:sp>
          <p:nvSpPr>
            <p:cNvPr id="50" name="TextBox 49"/>
            <p:cNvSpPr txBox="1"/>
            <p:nvPr/>
          </p:nvSpPr>
          <p:spPr>
            <a:xfrm>
              <a:off x="2672958" y="3826357"/>
              <a:ext cx="1410964" cy="461665"/>
            </a:xfrm>
            <a:prstGeom prst="rect">
              <a:avLst/>
            </a:prstGeom>
            <a:noFill/>
          </p:spPr>
          <p:txBody>
            <a:bodyPr wrap="none" rtlCol="0">
              <a:spAutoFit/>
            </a:bodyPr>
            <a:lstStyle>
              <a:defPPr>
                <a:defRPr lang="en-US"/>
              </a:defPPr>
              <a:lvl1pPr>
                <a:defRPr sz="2400" b="1"/>
              </a:lvl1pPr>
            </a:lstStyle>
            <a:p>
              <a:r>
                <a:rPr lang="en-US" dirty="0" smtClean="0"/>
                <a:t>5/20 </a:t>
              </a:r>
              <a:r>
                <a:rPr lang="en-US" dirty="0"/>
                <a:t>– (?)</a:t>
              </a:r>
            </a:p>
          </p:txBody>
        </p:sp>
      </p:grpSp>
      <p:cxnSp>
        <p:nvCxnSpPr>
          <p:cNvPr id="53" name="Straight Connector 52"/>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4"/>
          <a:stretch>
            <a:fillRect/>
          </a:stretch>
        </p:blipFill>
        <p:spPr>
          <a:xfrm>
            <a:off x="11541883" y="243840"/>
            <a:ext cx="589157" cy="583474"/>
          </a:xfrm>
          <a:prstGeom prst="rect">
            <a:avLst/>
          </a:prstGeom>
        </p:spPr>
      </p:pic>
      <p:grpSp>
        <p:nvGrpSpPr>
          <p:cNvPr id="7" name="Group 6"/>
          <p:cNvGrpSpPr/>
          <p:nvPr/>
        </p:nvGrpSpPr>
        <p:grpSpPr>
          <a:xfrm>
            <a:off x="578511" y="852034"/>
            <a:ext cx="11924386" cy="2686238"/>
            <a:chOff x="578511" y="852034"/>
            <a:chExt cx="11924386" cy="2686238"/>
          </a:xfrm>
        </p:grpSpPr>
        <p:grpSp>
          <p:nvGrpSpPr>
            <p:cNvPr id="38" name="Group 37"/>
            <p:cNvGrpSpPr/>
            <p:nvPr/>
          </p:nvGrpSpPr>
          <p:grpSpPr>
            <a:xfrm>
              <a:off x="578511" y="1088620"/>
              <a:ext cx="1583267" cy="1889180"/>
              <a:chOff x="1285606" y="436809"/>
              <a:chExt cx="1583267" cy="1889180"/>
            </a:xfrm>
          </p:grpSpPr>
          <p:sp>
            <p:nvSpPr>
              <p:cNvPr id="37" name="Right Arrow 36"/>
              <p:cNvSpPr/>
              <p:nvPr/>
            </p:nvSpPr>
            <p:spPr>
              <a:xfrm rot="16200000">
                <a:off x="1132650" y="589765"/>
                <a:ext cx="1889180" cy="1583267"/>
              </a:xfrm>
              <a:prstGeom prst="rightArrow">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p:cNvSpPr txBox="1"/>
              <p:nvPr/>
            </p:nvSpPr>
            <p:spPr>
              <a:xfrm>
                <a:off x="1337294" y="572798"/>
                <a:ext cx="1479892" cy="1569660"/>
              </a:xfrm>
              <a:prstGeom prst="rect">
                <a:avLst/>
              </a:prstGeom>
              <a:noFill/>
            </p:spPr>
            <p:txBody>
              <a:bodyPr wrap="none" rtlCol="0">
                <a:spAutoFit/>
              </a:bodyPr>
              <a:lstStyle/>
              <a:p>
                <a:pPr algn="ctr"/>
                <a:r>
                  <a:rPr lang="en-US" sz="3200" dirty="0"/>
                  <a:t>Leading</a:t>
                </a:r>
              </a:p>
              <a:p>
                <a:pPr algn="ctr"/>
                <a:r>
                  <a:rPr lang="en-US" sz="3200" dirty="0"/>
                  <a:t>in</a:t>
                </a:r>
              </a:p>
              <a:p>
                <a:pPr algn="ctr"/>
                <a:r>
                  <a:rPr lang="en-US" sz="3200" dirty="0"/>
                  <a:t>Crisis</a:t>
                </a:r>
              </a:p>
            </p:txBody>
          </p:sp>
        </p:grpSp>
        <p:grpSp>
          <p:nvGrpSpPr>
            <p:cNvPr id="44" name="Group 43"/>
            <p:cNvGrpSpPr/>
            <p:nvPr/>
          </p:nvGrpSpPr>
          <p:grpSpPr>
            <a:xfrm>
              <a:off x="7919642" y="852034"/>
              <a:ext cx="4583255" cy="2686238"/>
              <a:chOff x="3165325" y="494442"/>
              <a:chExt cx="4583255" cy="2686238"/>
            </a:xfrm>
          </p:grpSpPr>
          <p:sp>
            <p:nvSpPr>
              <p:cNvPr id="43" name="Rectangle 42"/>
              <p:cNvSpPr/>
              <p:nvPr/>
            </p:nvSpPr>
            <p:spPr>
              <a:xfrm>
                <a:off x="3165325" y="494442"/>
                <a:ext cx="2687126" cy="2686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indent="347663">
                  <a:buFont typeface="Arial" panose="020B0604020202020204" pitchFamily="34" charset="0"/>
                  <a:buChar char="•"/>
                </a:pPr>
                <a:r>
                  <a:rPr lang="en-US" sz="2800" dirty="0">
                    <a:solidFill>
                      <a:srgbClr val="C00000"/>
                    </a:solidFill>
                  </a:rPr>
                  <a:t>Emotional</a:t>
                </a:r>
              </a:p>
              <a:p>
                <a:pPr marL="57150" indent="347663">
                  <a:buFont typeface="Arial" panose="020B0604020202020204" pitchFamily="34" charset="0"/>
                  <a:buChar char="•"/>
                </a:pPr>
                <a:r>
                  <a:rPr lang="en-US" sz="2800" dirty="0" smtClean="0">
                    <a:solidFill>
                      <a:srgbClr val="C00000"/>
                    </a:solidFill>
                  </a:rPr>
                  <a:t>Stressed</a:t>
                </a:r>
                <a:endParaRPr lang="en-US" sz="2800" dirty="0">
                  <a:solidFill>
                    <a:srgbClr val="C00000"/>
                  </a:solidFill>
                </a:endParaRPr>
              </a:p>
              <a:p>
                <a:pPr marL="57150" indent="347663">
                  <a:buFont typeface="Arial" panose="020B0604020202020204" pitchFamily="34" charset="0"/>
                  <a:buChar char="•"/>
                </a:pPr>
                <a:r>
                  <a:rPr lang="en-US" sz="2800" dirty="0">
                    <a:solidFill>
                      <a:srgbClr val="C00000"/>
                    </a:solidFill>
                  </a:rPr>
                  <a:t>Directive</a:t>
                </a:r>
              </a:p>
            </p:txBody>
          </p:sp>
          <p:sp>
            <p:nvSpPr>
              <p:cNvPr id="42" name="Rectangle 41"/>
              <p:cNvSpPr/>
              <p:nvPr/>
            </p:nvSpPr>
            <p:spPr>
              <a:xfrm>
                <a:off x="5086144" y="494442"/>
                <a:ext cx="2662436" cy="2686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indent="347663">
                  <a:buFont typeface="Arial" panose="020B0604020202020204" pitchFamily="34" charset="0"/>
                  <a:buChar char="•"/>
                </a:pPr>
                <a:r>
                  <a:rPr lang="en-US" sz="2800" dirty="0">
                    <a:solidFill>
                      <a:srgbClr val="C00000"/>
                    </a:solidFill>
                  </a:rPr>
                  <a:t>Reactive</a:t>
                </a:r>
              </a:p>
              <a:p>
                <a:pPr marL="57150" indent="347663">
                  <a:buFont typeface="Arial" panose="020B0604020202020204" pitchFamily="34" charset="0"/>
                  <a:buChar char="•"/>
                </a:pPr>
                <a:r>
                  <a:rPr lang="en-US" sz="2800" dirty="0">
                    <a:solidFill>
                      <a:srgbClr val="C00000"/>
                    </a:solidFill>
                  </a:rPr>
                  <a:t>Quick</a:t>
                </a:r>
              </a:p>
              <a:p>
                <a:pPr marL="57150" indent="347663">
                  <a:buFont typeface="Arial" panose="020B0604020202020204" pitchFamily="34" charset="0"/>
                  <a:buChar char="•"/>
                </a:pPr>
                <a:r>
                  <a:rPr lang="en-US" sz="2800" dirty="0">
                    <a:solidFill>
                      <a:srgbClr val="C00000"/>
                    </a:solidFill>
                  </a:rPr>
                  <a:t>Distancing</a:t>
                </a:r>
              </a:p>
            </p:txBody>
          </p:sp>
        </p:grpSp>
      </p:grpSp>
      <p:pic>
        <p:nvPicPr>
          <p:cNvPr id="47" name="Picture 46"/>
          <p:cNvPicPr>
            <a:picLocks noChangeAspect="1"/>
          </p:cNvPicPr>
          <p:nvPr/>
        </p:nvPicPr>
        <p:blipFill rotWithShape="1">
          <a:blip r:embed="rId5">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grpSp>
        <p:nvGrpSpPr>
          <p:cNvPr id="4" name="Group 3"/>
          <p:cNvGrpSpPr/>
          <p:nvPr/>
        </p:nvGrpSpPr>
        <p:grpSpPr>
          <a:xfrm>
            <a:off x="1957234" y="4657669"/>
            <a:ext cx="8389027" cy="1821148"/>
            <a:chOff x="1957234" y="4657669"/>
            <a:chExt cx="8389027" cy="1821148"/>
          </a:xfrm>
        </p:grpSpPr>
        <p:sp>
          <p:nvSpPr>
            <p:cNvPr id="33" name="TextBox 32"/>
            <p:cNvSpPr txBox="1"/>
            <p:nvPr/>
          </p:nvSpPr>
          <p:spPr>
            <a:xfrm>
              <a:off x="4565148" y="4657669"/>
              <a:ext cx="2490297" cy="1323439"/>
            </a:xfrm>
            <a:prstGeom prst="rect">
              <a:avLst/>
            </a:prstGeom>
            <a:noFill/>
          </p:spPr>
          <p:txBody>
            <a:bodyPr wrap="none" rtlCol="0">
              <a:spAutoFit/>
            </a:bodyPr>
            <a:lstStyle/>
            <a:p>
              <a:pPr algn="ctr"/>
              <a:r>
                <a:rPr lang="en-US" sz="4000" b="1" i="1" dirty="0">
                  <a:solidFill>
                    <a:schemeClr val="bg2">
                      <a:lumMod val="50000"/>
                    </a:schemeClr>
                  </a:solidFill>
                  <a:latin typeface="Calibri Light" panose="020F0302020204030204" pitchFamily="34" charset="0"/>
                  <a:cs typeface="Calibri Light" panose="020F0302020204030204" pitchFamily="34" charset="0"/>
                </a:rPr>
                <a:t>Unforeseen</a:t>
              </a:r>
            </a:p>
            <a:p>
              <a:pPr algn="ctr"/>
              <a:r>
                <a:rPr lang="en-US" sz="4000" b="1" i="1" dirty="0">
                  <a:solidFill>
                    <a:schemeClr val="bg2">
                      <a:lumMod val="50000"/>
                    </a:schemeClr>
                  </a:solidFill>
                  <a:latin typeface="Calibri Light" panose="020F0302020204030204" pitchFamily="34" charset="0"/>
                  <a:cs typeface="Calibri Light" panose="020F0302020204030204" pitchFamily="34" charset="0"/>
                </a:rPr>
                <a:t>Threats</a:t>
              </a:r>
            </a:p>
          </p:txBody>
        </p:sp>
        <p:sp>
          <p:nvSpPr>
            <p:cNvPr id="48" name="TextBox 47"/>
            <p:cNvSpPr txBox="1"/>
            <p:nvPr/>
          </p:nvSpPr>
          <p:spPr>
            <a:xfrm>
              <a:off x="1957234" y="5894042"/>
              <a:ext cx="8389027" cy="584775"/>
            </a:xfrm>
            <a:prstGeom prst="rect">
              <a:avLst/>
            </a:prstGeom>
            <a:noFill/>
          </p:spPr>
          <p:txBody>
            <a:bodyPr wrap="none" rtlCol="0">
              <a:spAutoFit/>
            </a:bodyPr>
            <a:lstStyle/>
            <a:p>
              <a:pPr algn="ctr"/>
              <a:r>
                <a:rPr lang="en-US" sz="3200" dirty="0" smtClean="0">
                  <a:solidFill>
                    <a:srgbClr val="C00000"/>
                  </a:solidFill>
                </a:rPr>
                <a:t>The majority of challenges remain to be exposed.</a:t>
              </a:r>
              <a:endParaRPr lang="en-US" sz="3200" dirty="0">
                <a:solidFill>
                  <a:srgbClr val="C00000"/>
                </a:solidFill>
              </a:endParaRPr>
            </a:p>
          </p:txBody>
        </p:sp>
      </p:grpSp>
    </p:spTree>
    <p:extLst>
      <p:ext uri="{BB962C8B-B14F-4D97-AF65-F5344CB8AC3E}">
        <p14:creationId xmlns:p14="http://schemas.microsoft.com/office/powerpoint/2010/main" val="264759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grpSp>
        <p:nvGrpSpPr>
          <p:cNvPr id="41" name="Group 40"/>
          <p:cNvGrpSpPr/>
          <p:nvPr/>
        </p:nvGrpSpPr>
        <p:grpSpPr>
          <a:xfrm>
            <a:off x="5628829" y="1568051"/>
            <a:ext cx="7884420" cy="4126497"/>
            <a:chOff x="994776" y="1866485"/>
            <a:chExt cx="7884420" cy="4126497"/>
          </a:xfrm>
        </p:grpSpPr>
        <p:grpSp>
          <p:nvGrpSpPr>
            <p:cNvPr id="7" name="Group 6"/>
            <p:cNvGrpSpPr/>
            <p:nvPr/>
          </p:nvGrpSpPr>
          <p:grpSpPr>
            <a:xfrm>
              <a:off x="994776" y="1866485"/>
              <a:ext cx="7408444" cy="523220"/>
              <a:chOff x="994776" y="1866485"/>
              <a:chExt cx="7408444" cy="523220"/>
            </a:xfrm>
          </p:grpSpPr>
          <p:sp>
            <p:nvSpPr>
              <p:cNvPr id="5" name="TextBox 4"/>
              <p:cNvSpPr txBox="1"/>
              <p:nvPr/>
            </p:nvSpPr>
            <p:spPr>
              <a:xfrm>
                <a:off x="1541362" y="1866485"/>
                <a:ext cx="6861858" cy="523220"/>
              </a:xfrm>
              <a:prstGeom prst="rect">
                <a:avLst/>
              </a:prstGeom>
              <a:noFill/>
            </p:spPr>
            <p:txBody>
              <a:bodyPr wrap="square" rtlCol="0">
                <a:spAutoFit/>
              </a:bodyPr>
              <a:lstStyle/>
              <a:p>
                <a:r>
                  <a:rPr lang="en-US" sz="2800" dirty="0"/>
                  <a:t>Step Back &amp; Build Understanding</a:t>
                </a:r>
              </a:p>
            </p:txBody>
          </p:sp>
          <p:pic>
            <p:nvPicPr>
              <p:cNvPr id="6" name="Picture 5"/>
              <p:cNvPicPr>
                <a:picLocks noChangeAspect="1"/>
              </p:cNvPicPr>
              <p:nvPr/>
            </p:nvPicPr>
            <p:blipFill>
              <a:blip r:embed="rId3"/>
              <a:stretch>
                <a:fillRect/>
              </a:stretch>
            </p:blipFill>
            <p:spPr>
              <a:xfrm>
                <a:off x="994776" y="1885132"/>
                <a:ext cx="457200" cy="457200"/>
              </a:xfrm>
              <a:prstGeom prst="rect">
                <a:avLst/>
              </a:prstGeom>
            </p:spPr>
          </p:pic>
        </p:grpSp>
        <p:grpSp>
          <p:nvGrpSpPr>
            <p:cNvPr id="8" name="Group 7"/>
            <p:cNvGrpSpPr/>
            <p:nvPr/>
          </p:nvGrpSpPr>
          <p:grpSpPr>
            <a:xfrm>
              <a:off x="994776" y="2587140"/>
              <a:ext cx="7408444" cy="523220"/>
              <a:chOff x="994776" y="1866485"/>
              <a:chExt cx="7408444" cy="523220"/>
            </a:xfrm>
          </p:grpSpPr>
          <p:sp>
            <p:nvSpPr>
              <p:cNvPr id="9" name="TextBox 8"/>
              <p:cNvSpPr txBox="1"/>
              <p:nvPr/>
            </p:nvSpPr>
            <p:spPr>
              <a:xfrm>
                <a:off x="1541362" y="1866485"/>
                <a:ext cx="6861858" cy="523220"/>
              </a:xfrm>
              <a:prstGeom prst="rect">
                <a:avLst/>
              </a:prstGeom>
              <a:noFill/>
            </p:spPr>
            <p:txBody>
              <a:bodyPr wrap="square" rtlCol="0">
                <a:spAutoFit/>
              </a:bodyPr>
              <a:lstStyle/>
              <a:p>
                <a:r>
                  <a:rPr lang="en-US" sz="2800" dirty="0"/>
                  <a:t>Engage the Team</a:t>
                </a:r>
              </a:p>
            </p:txBody>
          </p:sp>
          <p:pic>
            <p:nvPicPr>
              <p:cNvPr id="10" name="Picture 9"/>
              <p:cNvPicPr>
                <a:picLocks noChangeAspect="1"/>
              </p:cNvPicPr>
              <p:nvPr/>
            </p:nvPicPr>
            <p:blipFill>
              <a:blip r:embed="rId3"/>
              <a:stretch>
                <a:fillRect/>
              </a:stretch>
            </p:blipFill>
            <p:spPr>
              <a:xfrm>
                <a:off x="994776" y="1885132"/>
                <a:ext cx="457200" cy="457200"/>
              </a:xfrm>
              <a:prstGeom prst="rect">
                <a:avLst/>
              </a:prstGeom>
            </p:spPr>
          </p:pic>
        </p:grpSp>
        <p:grpSp>
          <p:nvGrpSpPr>
            <p:cNvPr id="11" name="Group 10"/>
            <p:cNvGrpSpPr/>
            <p:nvPr/>
          </p:nvGrpSpPr>
          <p:grpSpPr>
            <a:xfrm>
              <a:off x="994776" y="3307795"/>
              <a:ext cx="7732534" cy="523220"/>
              <a:chOff x="994776" y="1866485"/>
              <a:chExt cx="7732534" cy="523220"/>
            </a:xfrm>
          </p:grpSpPr>
          <p:sp>
            <p:nvSpPr>
              <p:cNvPr id="12" name="TextBox 11"/>
              <p:cNvSpPr txBox="1"/>
              <p:nvPr/>
            </p:nvSpPr>
            <p:spPr>
              <a:xfrm>
                <a:off x="1541361" y="1866485"/>
                <a:ext cx="7185949" cy="523220"/>
              </a:xfrm>
              <a:prstGeom prst="rect">
                <a:avLst/>
              </a:prstGeom>
              <a:noFill/>
            </p:spPr>
            <p:txBody>
              <a:bodyPr wrap="square" rtlCol="0">
                <a:spAutoFit/>
              </a:bodyPr>
              <a:lstStyle/>
              <a:p>
                <a:r>
                  <a:rPr lang="en-US" sz="2800" dirty="0"/>
                  <a:t>Widen the View &amp; Map the Business</a:t>
                </a:r>
              </a:p>
            </p:txBody>
          </p:sp>
          <p:pic>
            <p:nvPicPr>
              <p:cNvPr id="13" name="Picture 12"/>
              <p:cNvPicPr>
                <a:picLocks noChangeAspect="1"/>
              </p:cNvPicPr>
              <p:nvPr/>
            </p:nvPicPr>
            <p:blipFill>
              <a:blip r:embed="rId3"/>
              <a:stretch>
                <a:fillRect/>
              </a:stretch>
            </p:blipFill>
            <p:spPr>
              <a:xfrm>
                <a:off x="994776" y="1885132"/>
                <a:ext cx="457200" cy="457200"/>
              </a:xfrm>
              <a:prstGeom prst="rect">
                <a:avLst/>
              </a:prstGeom>
            </p:spPr>
          </p:pic>
        </p:grpSp>
        <p:grpSp>
          <p:nvGrpSpPr>
            <p:cNvPr id="14" name="Group 13"/>
            <p:cNvGrpSpPr/>
            <p:nvPr/>
          </p:nvGrpSpPr>
          <p:grpSpPr>
            <a:xfrm>
              <a:off x="996701" y="4028450"/>
              <a:ext cx="7408444" cy="523220"/>
              <a:chOff x="994776" y="1866485"/>
              <a:chExt cx="7408444" cy="523220"/>
            </a:xfrm>
          </p:grpSpPr>
          <p:sp>
            <p:nvSpPr>
              <p:cNvPr id="15" name="TextBox 14"/>
              <p:cNvSpPr txBox="1"/>
              <p:nvPr/>
            </p:nvSpPr>
            <p:spPr>
              <a:xfrm>
                <a:off x="1541362" y="1866485"/>
                <a:ext cx="6861858" cy="523220"/>
              </a:xfrm>
              <a:prstGeom prst="rect">
                <a:avLst/>
              </a:prstGeom>
              <a:noFill/>
            </p:spPr>
            <p:txBody>
              <a:bodyPr wrap="square" rtlCol="0">
                <a:spAutoFit/>
              </a:bodyPr>
              <a:lstStyle/>
              <a:p>
                <a:r>
                  <a:rPr lang="en-US" sz="2800" dirty="0"/>
                  <a:t>Identify “ALL” Threats &amp; Prioritize</a:t>
                </a:r>
              </a:p>
            </p:txBody>
          </p:sp>
          <p:pic>
            <p:nvPicPr>
              <p:cNvPr id="16" name="Picture 15"/>
              <p:cNvPicPr>
                <a:picLocks noChangeAspect="1"/>
              </p:cNvPicPr>
              <p:nvPr/>
            </p:nvPicPr>
            <p:blipFill>
              <a:blip r:embed="rId3"/>
              <a:stretch>
                <a:fillRect/>
              </a:stretch>
            </p:blipFill>
            <p:spPr>
              <a:xfrm>
                <a:off x="994776" y="1885132"/>
                <a:ext cx="457200" cy="457200"/>
              </a:xfrm>
              <a:prstGeom prst="rect">
                <a:avLst/>
              </a:prstGeom>
            </p:spPr>
          </p:pic>
        </p:grpSp>
        <p:grpSp>
          <p:nvGrpSpPr>
            <p:cNvPr id="17" name="Group 16"/>
            <p:cNvGrpSpPr/>
            <p:nvPr/>
          </p:nvGrpSpPr>
          <p:grpSpPr>
            <a:xfrm>
              <a:off x="998626" y="4749105"/>
              <a:ext cx="7408444" cy="523220"/>
              <a:chOff x="994776" y="1866485"/>
              <a:chExt cx="7408444" cy="523220"/>
            </a:xfrm>
          </p:grpSpPr>
          <p:sp>
            <p:nvSpPr>
              <p:cNvPr id="18" name="TextBox 17"/>
              <p:cNvSpPr txBox="1"/>
              <p:nvPr/>
            </p:nvSpPr>
            <p:spPr>
              <a:xfrm>
                <a:off x="1541362" y="1866485"/>
                <a:ext cx="6861858" cy="523220"/>
              </a:xfrm>
              <a:prstGeom prst="rect">
                <a:avLst/>
              </a:prstGeom>
              <a:noFill/>
            </p:spPr>
            <p:txBody>
              <a:bodyPr wrap="square" rtlCol="0">
                <a:spAutoFit/>
              </a:bodyPr>
              <a:lstStyle/>
              <a:p>
                <a:r>
                  <a:rPr lang="en-US" sz="2800" dirty="0" smtClean="0"/>
                  <a:t>Plan, </a:t>
                </a:r>
                <a:r>
                  <a:rPr lang="en-US" sz="2800" dirty="0"/>
                  <a:t>Delegate &amp; Execute</a:t>
                </a:r>
              </a:p>
            </p:txBody>
          </p:sp>
          <p:pic>
            <p:nvPicPr>
              <p:cNvPr id="19" name="Picture 18"/>
              <p:cNvPicPr>
                <a:picLocks noChangeAspect="1"/>
              </p:cNvPicPr>
              <p:nvPr/>
            </p:nvPicPr>
            <p:blipFill>
              <a:blip r:embed="rId3"/>
              <a:stretch>
                <a:fillRect/>
              </a:stretch>
            </p:blipFill>
            <p:spPr>
              <a:xfrm>
                <a:off x="994776" y="1885132"/>
                <a:ext cx="457200" cy="457200"/>
              </a:xfrm>
              <a:prstGeom prst="rect">
                <a:avLst/>
              </a:prstGeom>
            </p:spPr>
          </p:pic>
        </p:grpSp>
        <p:grpSp>
          <p:nvGrpSpPr>
            <p:cNvPr id="20" name="Group 19"/>
            <p:cNvGrpSpPr/>
            <p:nvPr/>
          </p:nvGrpSpPr>
          <p:grpSpPr>
            <a:xfrm>
              <a:off x="1012128" y="5469762"/>
              <a:ext cx="7867068" cy="523220"/>
              <a:chOff x="994776" y="1866485"/>
              <a:chExt cx="7867068" cy="523220"/>
            </a:xfrm>
          </p:grpSpPr>
          <p:sp>
            <p:nvSpPr>
              <p:cNvPr id="21" name="TextBox 20"/>
              <p:cNvSpPr txBox="1"/>
              <p:nvPr/>
            </p:nvSpPr>
            <p:spPr>
              <a:xfrm>
                <a:off x="1531201" y="1866485"/>
                <a:ext cx="7330643" cy="523220"/>
              </a:xfrm>
              <a:prstGeom prst="rect">
                <a:avLst/>
              </a:prstGeom>
              <a:noFill/>
            </p:spPr>
            <p:txBody>
              <a:bodyPr wrap="square" rtlCol="0">
                <a:spAutoFit/>
              </a:bodyPr>
              <a:lstStyle/>
              <a:p>
                <a:r>
                  <a:rPr lang="en-US" sz="2800" dirty="0"/>
                  <a:t>Communicate Transparently &amp; Listen</a:t>
                </a:r>
              </a:p>
            </p:txBody>
          </p:sp>
          <p:pic>
            <p:nvPicPr>
              <p:cNvPr id="22" name="Picture 21"/>
              <p:cNvPicPr>
                <a:picLocks noChangeAspect="1"/>
              </p:cNvPicPr>
              <p:nvPr/>
            </p:nvPicPr>
            <p:blipFill>
              <a:blip r:embed="rId3"/>
              <a:stretch>
                <a:fillRect/>
              </a:stretch>
            </p:blipFill>
            <p:spPr>
              <a:xfrm>
                <a:off x="994776" y="1885132"/>
                <a:ext cx="457200" cy="457200"/>
              </a:xfrm>
              <a:prstGeom prst="rect">
                <a:avLst/>
              </a:prstGeom>
            </p:spPr>
          </p:pic>
        </p:grpSp>
      </p:grpSp>
      <p:sp>
        <p:nvSpPr>
          <p:cNvPr id="24" name="TextBox 23"/>
          <p:cNvSpPr txBox="1"/>
          <p:nvPr/>
        </p:nvSpPr>
        <p:spPr>
          <a:xfrm>
            <a:off x="-1133" y="-60960"/>
            <a:ext cx="5344499" cy="584775"/>
          </a:xfrm>
          <a:prstGeom prst="rect">
            <a:avLst/>
          </a:prstGeom>
          <a:noFill/>
        </p:spPr>
        <p:txBody>
          <a:bodyPr wrap="square" rtlCol="0">
            <a:spAutoFit/>
          </a:bodyPr>
          <a:lstStyle/>
          <a:p>
            <a:r>
              <a:rPr lang="en-US" sz="3200" i="1" dirty="0">
                <a:solidFill>
                  <a:schemeClr val="bg1"/>
                </a:solidFill>
              </a:rPr>
              <a:t>Leading Out of Crisis</a:t>
            </a:r>
          </a:p>
        </p:txBody>
      </p:sp>
      <p:pic>
        <p:nvPicPr>
          <p:cNvPr id="27" name="Picture 26"/>
          <p:cNvPicPr>
            <a:picLocks noChangeAspect="1"/>
          </p:cNvPicPr>
          <p:nvPr/>
        </p:nvPicPr>
        <p:blipFill rotWithShape="1">
          <a:blip r:embed="rId4">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cxnSp>
        <p:nvCxnSpPr>
          <p:cNvPr id="28" name="Straight Connector 27"/>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stretch>
            <a:fillRect/>
          </a:stretch>
        </p:blipFill>
        <p:spPr>
          <a:xfrm>
            <a:off x="11541883" y="243840"/>
            <a:ext cx="589157" cy="58347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20216"/>
          <a:stretch/>
        </p:blipFill>
        <p:spPr>
          <a:xfrm>
            <a:off x="306451" y="1683113"/>
            <a:ext cx="4122674" cy="3906909"/>
          </a:xfrm>
          <a:prstGeom prst="rect">
            <a:avLst/>
          </a:prstGeom>
        </p:spPr>
      </p:pic>
      <p:sp>
        <p:nvSpPr>
          <p:cNvPr id="30" name="TextBox 29"/>
          <p:cNvSpPr txBox="1"/>
          <p:nvPr/>
        </p:nvSpPr>
        <p:spPr>
          <a:xfrm>
            <a:off x="732972" y="5894042"/>
            <a:ext cx="10837582" cy="584775"/>
          </a:xfrm>
          <a:prstGeom prst="rect">
            <a:avLst/>
          </a:prstGeom>
          <a:noFill/>
        </p:spPr>
        <p:txBody>
          <a:bodyPr wrap="none" rtlCol="0">
            <a:spAutoFit/>
          </a:bodyPr>
          <a:lstStyle/>
          <a:p>
            <a:pPr algn="ctr"/>
            <a:r>
              <a:rPr lang="en-US" sz="3200" dirty="0" smtClean="0">
                <a:solidFill>
                  <a:srgbClr val="C00000"/>
                </a:solidFill>
              </a:rPr>
              <a:t>Don’t lead the charge without your team aligned and confident!</a:t>
            </a:r>
            <a:endParaRPr lang="en-US" sz="3200" dirty="0">
              <a:solidFill>
                <a:srgbClr val="C00000"/>
              </a:solidFill>
            </a:endParaRPr>
          </a:p>
        </p:txBody>
      </p:sp>
      <p:sp>
        <p:nvSpPr>
          <p:cNvPr id="29" name="TextBox 28"/>
          <p:cNvSpPr txBox="1"/>
          <p:nvPr/>
        </p:nvSpPr>
        <p:spPr>
          <a:xfrm>
            <a:off x="-31369" y="534926"/>
            <a:ext cx="6123013" cy="523220"/>
          </a:xfrm>
          <a:prstGeom prst="rect">
            <a:avLst/>
          </a:prstGeom>
          <a:noFill/>
        </p:spPr>
        <p:txBody>
          <a:bodyPr wrap="square" rtlCol="0">
            <a:spAutoFit/>
          </a:bodyPr>
          <a:lstStyle/>
          <a:p>
            <a:r>
              <a:rPr lang="en-US" sz="2800" i="1" dirty="0" smtClean="0">
                <a:solidFill>
                  <a:schemeClr val="tx1">
                    <a:lumMod val="50000"/>
                    <a:lumOff val="50000"/>
                  </a:schemeClr>
                </a:solidFill>
              </a:rPr>
              <a:t>Six steps to effective execution</a:t>
            </a:r>
            <a:endParaRPr lang="en-US" sz="2800" i="1" dirty="0">
              <a:solidFill>
                <a:schemeClr val="tx1">
                  <a:lumMod val="50000"/>
                  <a:lumOff val="50000"/>
                </a:schemeClr>
              </a:solidFill>
            </a:endParaRPr>
          </a:p>
        </p:txBody>
      </p:sp>
    </p:spTree>
    <p:extLst>
      <p:ext uri="{BB962C8B-B14F-4D97-AF65-F5344CB8AC3E}">
        <p14:creationId xmlns:p14="http://schemas.microsoft.com/office/powerpoint/2010/main" val="12257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3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5639309" y="2445723"/>
            <a:ext cx="6491732" cy="1951062"/>
            <a:chOff x="5639309" y="2237177"/>
            <a:chExt cx="6491732" cy="1951062"/>
          </a:xfrm>
        </p:grpSpPr>
        <p:grpSp>
          <p:nvGrpSpPr>
            <p:cNvPr id="2" name="Group 1"/>
            <p:cNvGrpSpPr/>
            <p:nvPr/>
          </p:nvGrpSpPr>
          <p:grpSpPr>
            <a:xfrm>
              <a:off x="5639309" y="2237177"/>
              <a:ext cx="6491731" cy="954107"/>
              <a:chOff x="536728" y="2216326"/>
              <a:chExt cx="6491731" cy="954107"/>
            </a:xfrm>
          </p:grpSpPr>
          <p:pic>
            <p:nvPicPr>
              <p:cNvPr id="44" name="Picture 43"/>
              <p:cNvPicPr>
                <a:picLocks noChangeAspect="1"/>
              </p:cNvPicPr>
              <p:nvPr/>
            </p:nvPicPr>
            <p:blipFill>
              <a:blip r:embed="rId3"/>
              <a:stretch>
                <a:fillRect/>
              </a:stretch>
            </p:blipFill>
            <p:spPr>
              <a:xfrm>
                <a:off x="536728" y="2290773"/>
                <a:ext cx="457200" cy="457200"/>
              </a:xfrm>
              <a:prstGeom prst="rect">
                <a:avLst/>
              </a:prstGeom>
            </p:spPr>
          </p:pic>
          <p:sp>
            <p:nvSpPr>
              <p:cNvPr id="39" name="TextBox 38"/>
              <p:cNvSpPr txBox="1"/>
              <p:nvPr/>
            </p:nvSpPr>
            <p:spPr>
              <a:xfrm>
                <a:off x="1087164" y="2216326"/>
                <a:ext cx="5941295" cy="954107"/>
              </a:xfrm>
              <a:prstGeom prst="rect">
                <a:avLst/>
              </a:prstGeom>
              <a:noFill/>
            </p:spPr>
            <p:txBody>
              <a:bodyPr wrap="square" rtlCol="0">
                <a:spAutoFit/>
              </a:bodyPr>
              <a:lstStyle/>
              <a:p>
                <a:r>
                  <a:rPr lang="en-US" sz="2800" dirty="0"/>
                  <a:t>Start with “group theory” &amp; course correct as clarity becomes available.</a:t>
                </a:r>
              </a:p>
            </p:txBody>
          </p:sp>
        </p:grpSp>
        <p:grpSp>
          <p:nvGrpSpPr>
            <p:cNvPr id="3" name="Group 2"/>
            <p:cNvGrpSpPr/>
            <p:nvPr/>
          </p:nvGrpSpPr>
          <p:grpSpPr>
            <a:xfrm>
              <a:off x="5641234" y="3234132"/>
              <a:ext cx="6489807" cy="954107"/>
              <a:chOff x="538653" y="3334791"/>
              <a:chExt cx="6489807" cy="954107"/>
            </a:xfrm>
          </p:grpSpPr>
          <p:pic>
            <p:nvPicPr>
              <p:cNvPr id="42" name="Picture 41"/>
              <p:cNvPicPr>
                <a:picLocks noChangeAspect="1"/>
              </p:cNvPicPr>
              <p:nvPr/>
            </p:nvPicPr>
            <p:blipFill>
              <a:blip r:embed="rId3"/>
              <a:stretch>
                <a:fillRect/>
              </a:stretch>
            </p:blipFill>
            <p:spPr>
              <a:xfrm>
                <a:off x="538653" y="3411868"/>
                <a:ext cx="457200" cy="457200"/>
              </a:xfrm>
              <a:prstGeom prst="rect">
                <a:avLst/>
              </a:prstGeom>
            </p:spPr>
          </p:pic>
          <p:sp>
            <p:nvSpPr>
              <p:cNvPr id="49" name="TextBox 48"/>
              <p:cNvSpPr txBox="1"/>
              <p:nvPr/>
            </p:nvSpPr>
            <p:spPr>
              <a:xfrm>
                <a:off x="1065384" y="3334791"/>
                <a:ext cx="5963076" cy="954107"/>
              </a:xfrm>
              <a:prstGeom prst="rect">
                <a:avLst/>
              </a:prstGeom>
              <a:noFill/>
            </p:spPr>
            <p:txBody>
              <a:bodyPr wrap="square" rtlCol="0">
                <a:spAutoFit/>
              </a:bodyPr>
              <a:lstStyle/>
              <a:p>
                <a:r>
                  <a:rPr lang="en-US" sz="2800" dirty="0"/>
                  <a:t>Leverage peers, industry communities, chambers, MEP’s &amp; </a:t>
                </a:r>
                <a:r>
                  <a:rPr lang="en-US" sz="2800" dirty="0" smtClean="0"/>
                  <a:t>state </a:t>
                </a:r>
                <a:r>
                  <a:rPr lang="en-US" sz="2800" dirty="0"/>
                  <a:t>guidance.</a:t>
                </a:r>
              </a:p>
            </p:txBody>
          </p:sp>
        </p:grpSp>
      </p:grpSp>
      <p:sp>
        <p:nvSpPr>
          <p:cNvPr id="27" name="TextBox 26"/>
          <p:cNvSpPr txBox="1"/>
          <p:nvPr/>
        </p:nvSpPr>
        <p:spPr>
          <a:xfrm>
            <a:off x="15236" y="-57877"/>
            <a:ext cx="6123013" cy="584775"/>
          </a:xfrm>
          <a:prstGeom prst="rect">
            <a:avLst/>
          </a:prstGeom>
          <a:noFill/>
        </p:spPr>
        <p:txBody>
          <a:bodyPr wrap="square" rtlCol="0">
            <a:spAutoFit/>
          </a:bodyPr>
          <a:lstStyle/>
          <a:p>
            <a:r>
              <a:rPr lang="en-US" sz="3200" i="1" dirty="0">
                <a:solidFill>
                  <a:schemeClr val="bg1"/>
                </a:solidFill>
              </a:rPr>
              <a:t>Step Back &amp; Build Understanding</a:t>
            </a:r>
          </a:p>
        </p:txBody>
      </p:sp>
      <p:cxnSp>
        <p:nvCxnSpPr>
          <p:cNvPr id="43" name="Straight Connector 42"/>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a:stretch>
            <a:fillRect/>
          </a:stretch>
        </p:blipFill>
        <p:spPr>
          <a:xfrm>
            <a:off x="11541883" y="243840"/>
            <a:ext cx="589157" cy="583474"/>
          </a:xfrm>
          <a:prstGeom prst="rect">
            <a:avLst/>
          </a:prstGeom>
        </p:spPr>
      </p:pic>
      <p:grpSp>
        <p:nvGrpSpPr>
          <p:cNvPr id="5" name="Group 4"/>
          <p:cNvGrpSpPr/>
          <p:nvPr/>
        </p:nvGrpSpPr>
        <p:grpSpPr>
          <a:xfrm>
            <a:off x="5639308" y="1045305"/>
            <a:ext cx="8607272" cy="1215408"/>
            <a:chOff x="5639308" y="1045305"/>
            <a:chExt cx="8607272" cy="1215408"/>
          </a:xfrm>
        </p:grpSpPr>
        <p:grpSp>
          <p:nvGrpSpPr>
            <p:cNvPr id="32" name="Group 31"/>
            <p:cNvGrpSpPr/>
            <p:nvPr/>
          </p:nvGrpSpPr>
          <p:grpSpPr>
            <a:xfrm>
              <a:off x="5639309" y="1737493"/>
              <a:ext cx="8401084" cy="523220"/>
              <a:chOff x="994776" y="1953772"/>
              <a:chExt cx="8401084" cy="523220"/>
            </a:xfrm>
          </p:grpSpPr>
          <p:sp>
            <p:nvSpPr>
              <p:cNvPr id="45" name="TextBox 44"/>
              <p:cNvSpPr txBox="1"/>
              <p:nvPr/>
            </p:nvSpPr>
            <p:spPr>
              <a:xfrm>
                <a:off x="1541362" y="1953772"/>
                <a:ext cx="7854498" cy="523220"/>
              </a:xfrm>
              <a:prstGeom prst="rect">
                <a:avLst/>
              </a:prstGeom>
              <a:noFill/>
            </p:spPr>
            <p:txBody>
              <a:bodyPr wrap="square" rtlCol="0">
                <a:spAutoFit/>
              </a:bodyPr>
              <a:lstStyle/>
              <a:p>
                <a:r>
                  <a:rPr lang="en-US" sz="2800" dirty="0"/>
                  <a:t>Replace </a:t>
                </a:r>
                <a:r>
                  <a:rPr lang="en-US" sz="2800" dirty="0" smtClean="0"/>
                  <a:t>emotion/gut-feel </a:t>
                </a:r>
                <a:r>
                  <a:rPr lang="en-US" sz="2800" dirty="0"/>
                  <a:t>with </a:t>
                </a:r>
                <a:r>
                  <a:rPr lang="en-US" sz="2800" dirty="0" smtClean="0"/>
                  <a:t>data/fact</a:t>
                </a:r>
                <a:r>
                  <a:rPr lang="en-US" sz="2800" dirty="0"/>
                  <a:t>.</a:t>
                </a:r>
              </a:p>
            </p:txBody>
          </p:sp>
          <p:pic>
            <p:nvPicPr>
              <p:cNvPr id="46" name="Picture 45"/>
              <p:cNvPicPr>
                <a:picLocks noChangeAspect="1"/>
              </p:cNvPicPr>
              <p:nvPr/>
            </p:nvPicPr>
            <p:blipFill>
              <a:blip r:embed="rId3"/>
              <a:stretch>
                <a:fillRect/>
              </a:stretch>
            </p:blipFill>
            <p:spPr>
              <a:xfrm>
                <a:off x="994776" y="1981384"/>
                <a:ext cx="457200" cy="457200"/>
              </a:xfrm>
              <a:prstGeom prst="rect">
                <a:avLst/>
              </a:prstGeom>
            </p:spPr>
          </p:pic>
        </p:grpSp>
        <p:grpSp>
          <p:nvGrpSpPr>
            <p:cNvPr id="31" name="Group 30"/>
            <p:cNvGrpSpPr/>
            <p:nvPr/>
          </p:nvGrpSpPr>
          <p:grpSpPr>
            <a:xfrm>
              <a:off x="5639308" y="1045305"/>
              <a:ext cx="8607272" cy="523220"/>
              <a:chOff x="994776" y="1866485"/>
              <a:chExt cx="8607272" cy="523220"/>
            </a:xfrm>
          </p:grpSpPr>
          <p:sp>
            <p:nvSpPr>
              <p:cNvPr id="47" name="TextBox 46"/>
              <p:cNvSpPr txBox="1"/>
              <p:nvPr/>
            </p:nvSpPr>
            <p:spPr>
              <a:xfrm>
                <a:off x="1541360" y="1866485"/>
                <a:ext cx="8060688" cy="523220"/>
              </a:xfrm>
              <a:prstGeom prst="rect">
                <a:avLst/>
              </a:prstGeom>
              <a:noFill/>
            </p:spPr>
            <p:txBody>
              <a:bodyPr wrap="square" rtlCol="0">
                <a:spAutoFit/>
              </a:bodyPr>
              <a:lstStyle/>
              <a:p>
                <a:r>
                  <a:rPr lang="en-US" sz="2800" dirty="0"/>
                  <a:t>Spend </a:t>
                </a:r>
                <a:r>
                  <a:rPr lang="en-US" sz="2800" dirty="0" smtClean="0"/>
                  <a:t>time gathering intel not executing.</a:t>
                </a:r>
                <a:endParaRPr lang="en-US" sz="2800" dirty="0"/>
              </a:p>
            </p:txBody>
          </p:sp>
          <p:pic>
            <p:nvPicPr>
              <p:cNvPr id="48" name="Picture 47"/>
              <p:cNvPicPr>
                <a:picLocks noChangeAspect="1"/>
              </p:cNvPicPr>
              <p:nvPr/>
            </p:nvPicPr>
            <p:blipFill>
              <a:blip r:embed="rId3">
                <a:clrChange>
                  <a:clrFrom>
                    <a:srgbClr val="FFFFFF"/>
                  </a:clrFrom>
                  <a:clrTo>
                    <a:srgbClr val="FFFFFF">
                      <a:alpha val="0"/>
                    </a:srgbClr>
                  </a:clrTo>
                </a:clrChange>
              </a:blip>
              <a:stretch>
                <a:fillRect/>
              </a:stretch>
            </p:blipFill>
            <p:spPr>
              <a:xfrm>
                <a:off x="994776" y="1885132"/>
                <a:ext cx="457200" cy="457200"/>
              </a:xfrm>
              <a:prstGeom prst="rect">
                <a:avLst/>
              </a:prstGeom>
            </p:spPr>
          </p:pic>
        </p:grpSp>
      </p:grpSp>
      <p:pic>
        <p:nvPicPr>
          <p:cNvPr id="16" name="Picture 15"/>
          <p:cNvPicPr>
            <a:picLocks noChangeAspect="1"/>
          </p:cNvPicPr>
          <p:nvPr/>
        </p:nvPicPr>
        <p:blipFill>
          <a:blip r:embed="rId5"/>
          <a:stretch>
            <a:fillRect/>
          </a:stretch>
        </p:blipFill>
        <p:spPr>
          <a:xfrm>
            <a:off x="279037" y="2027319"/>
            <a:ext cx="4255377" cy="3200677"/>
          </a:xfrm>
          <a:prstGeom prst="rect">
            <a:avLst/>
          </a:prstGeom>
        </p:spPr>
      </p:pic>
      <p:pic>
        <p:nvPicPr>
          <p:cNvPr id="26" name="Picture 25"/>
          <p:cNvPicPr>
            <a:picLocks noChangeAspect="1"/>
          </p:cNvPicPr>
          <p:nvPr/>
        </p:nvPicPr>
        <p:blipFill rotWithShape="1">
          <a:blip r:embed="rId6">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grpSp>
        <p:nvGrpSpPr>
          <p:cNvPr id="4" name="Group 3"/>
          <p:cNvGrpSpPr/>
          <p:nvPr/>
        </p:nvGrpSpPr>
        <p:grpSpPr>
          <a:xfrm>
            <a:off x="367774" y="4513756"/>
            <a:ext cx="11657971" cy="1965061"/>
            <a:chOff x="367774" y="4513756"/>
            <a:chExt cx="11657971" cy="1965061"/>
          </a:xfrm>
        </p:grpSpPr>
        <p:grpSp>
          <p:nvGrpSpPr>
            <p:cNvPr id="36" name="Group 35"/>
            <p:cNvGrpSpPr/>
            <p:nvPr/>
          </p:nvGrpSpPr>
          <p:grpSpPr>
            <a:xfrm>
              <a:off x="5656661" y="4513756"/>
              <a:ext cx="6369084" cy="954107"/>
              <a:chOff x="994776" y="1875450"/>
              <a:chExt cx="6369084" cy="954107"/>
            </a:xfrm>
          </p:grpSpPr>
          <p:sp>
            <p:nvSpPr>
              <p:cNvPr id="37" name="TextBox 36"/>
              <p:cNvSpPr txBox="1"/>
              <p:nvPr/>
            </p:nvSpPr>
            <p:spPr>
              <a:xfrm>
                <a:off x="1531201" y="1875450"/>
                <a:ext cx="5832659" cy="954107"/>
              </a:xfrm>
              <a:prstGeom prst="rect">
                <a:avLst/>
              </a:prstGeom>
              <a:noFill/>
            </p:spPr>
            <p:txBody>
              <a:bodyPr wrap="square" rtlCol="0">
                <a:spAutoFit/>
              </a:bodyPr>
              <a:lstStyle/>
              <a:p>
                <a:r>
                  <a:rPr lang="en-US" sz="2800" dirty="0" smtClean="0"/>
                  <a:t>Document your “new </a:t>
                </a:r>
                <a:r>
                  <a:rPr lang="en-US" sz="2800" dirty="0"/>
                  <a:t>normal</a:t>
                </a:r>
                <a:r>
                  <a:rPr lang="en-US" sz="2800" dirty="0" smtClean="0"/>
                  <a:t>”, both short term and the future</a:t>
                </a:r>
                <a:endParaRPr lang="en-US" sz="2800" dirty="0"/>
              </a:p>
            </p:txBody>
          </p:sp>
          <p:pic>
            <p:nvPicPr>
              <p:cNvPr id="38" name="Picture 37"/>
              <p:cNvPicPr>
                <a:picLocks noChangeAspect="1"/>
              </p:cNvPicPr>
              <p:nvPr/>
            </p:nvPicPr>
            <p:blipFill>
              <a:blip r:embed="rId3"/>
              <a:stretch>
                <a:fillRect/>
              </a:stretch>
            </p:blipFill>
            <p:spPr>
              <a:xfrm>
                <a:off x="994776" y="1894097"/>
                <a:ext cx="457200" cy="457200"/>
              </a:xfrm>
              <a:prstGeom prst="rect">
                <a:avLst/>
              </a:prstGeom>
            </p:spPr>
          </p:pic>
        </p:grpSp>
        <p:sp>
          <p:nvSpPr>
            <p:cNvPr id="29" name="TextBox 28"/>
            <p:cNvSpPr txBox="1"/>
            <p:nvPr/>
          </p:nvSpPr>
          <p:spPr>
            <a:xfrm>
              <a:off x="367774" y="5894042"/>
              <a:ext cx="11568040" cy="584775"/>
            </a:xfrm>
            <a:prstGeom prst="rect">
              <a:avLst/>
            </a:prstGeom>
            <a:noFill/>
          </p:spPr>
          <p:txBody>
            <a:bodyPr wrap="none" rtlCol="0">
              <a:spAutoFit/>
            </a:bodyPr>
            <a:lstStyle/>
            <a:p>
              <a:pPr algn="ctr"/>
              <a:r>
                <a:rPr lang="en-US" sz="3200" dirty="0" smtClean="0">
                  <a:solidFill>
                    <a:srgbClr val="C00000"/>
                  </a:solidFill>
                </a:rPr>
                <a:t>Define your business “new normal” landscape &amp; prepare to adjust.   </a:t>
              </a:r>
              <a:endParaRPr lang="en-US" sz="3200" dirty="0">
                <a:solidFill>
                  <a:srgbClr val="C00000"/>
                </a:solidFill>
              </a:endParaRPr>
            </a:p>
          </p:txBody>
        </p:sp>
      </p:grpSp>
      <p:sp>
        <p:nvSpPr>
          <p:cNvPr id="30" name="TextBox 29"/>
          <p:cNvSpPr txBox="1"/>
          <p:nvPr/>
        </p:nvSpPr>
        <p:spPr>
          <a:xfrm>
            <a:off x="-31369" y="534926"/>
            <a:ext cx="6123013" cy="523220"/>
          </a:xfrm>
          <a:prstGeom prst="rect">
            <a:avLst/>
          </a:prstGeom>
          <a:noFill/>
        </p:spPr>
        <p:txBody>
          <a:bodyPr wrap="square" rtlCol="0">
            <a:spAutoFit/>
          </a:bodyPr>
          <a:lstStyle/>
          <a:p>
            <a:r>
              <a:rPr lang="en-US" sz="2800" i="1" dirty="0" smtClean="0">
                <a:solidFill>
                  <a:schemeClr val="tx1">
                    <a:lumMod val="50000"/>
                    <a:lumOff val="50000"/>
                  </a:schemeClr>
                </a:solidFill>
              </a:rPr>
              <a:t>What is your new normal?</a:t>
            </a:r>
            <a:endParaRPr lang="en-US" sz="2800" i="1" dirty="0">
              <a:solidFill>
                <a:schemeClr val="tx1">
                  <a:lumMod val="50000"/>
                  <a:lumOff val="50000"/>
                </a:schemeClr>
              </a:solidFill>
            </a:endParaRPr>
          </a:p>
        </p:txBody>
      </p:sp>
    </p:spTree>
    <p:extLst>
      <p:ext uri="{BB962C8B-B14F-4D97-AF65-F5344CB8AC3E}">
        <p14:creationId xmlns:p14="http://schemas.microsoft.com/office/powerpoint/2010/main" val="34009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27" name="TextBox 26"/>
          <p:cNvSpPr txBox="1"/>
          <p:nvPr/>
        </p:nvSpPr>
        <p:spPr>
          <a:xfrm>
            <a:off x="-4" y="-57877"/>
            <a:ext cx="6123013" cy="584775"/>
          </a:xfrm>
          <a:prstGeom prst="rect">
            <a:avLst/>
          </a:prstGeom>
          <a:noFill/>
        </p:spPr>
        <p:txBody>
          <a:bodyPr wrap="square" rtlCol="0">
            <a:spAutoFit/>
          </a:bodyPr>
          <a:lstStyle/>
          <a:p>
            <a:r>
              <a:rPr lang="en-US" sz="3200" i="1" dirty="0">
                <a:solidFill>
                  <a:schemeClr val="bg1"/>
                </a:solidFill>
              </a:rPr>
              <a:t>Leverage </a:t>
            </a:r>
            <a:r>
              <a:rPr lang="en-US" sz="3200" i="1" dirty="0" smtClean="0">
                <a:solidFill>
                  <a:schemeClr val="bg1"/>
                </a:solidFill>
              </a:rPr>
              <a:t>Available Resources</a:t>
            </a:r>
            <a:endParaRPr lang="en-US" sz="3200" i="1" dirty="0">
              <a:solidFill>
                <a:schemeClr val="bg1"/>
              </a:solidFill>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1720068" y="608671"/>
            <a:ext cx="457200" cy="457200"/>
          </a:xfrm>
          <a:prstGeom prst="rect">
            <a:avLst/>
          </a:prstGeom>
        </p:spPr>
      </p:pic>
      <p:sp>
        <p:nvSpPr>
          <p:cNvPr id="2" name="TextBox 1"/>
          <p:cNvSpPr txBox="1"/>
          <p:nvPr/>
        </p:nvSpPr>
        <p:spPr>
          <a:xfrm>
            <a:off x="2321857" y="696539"/>
            <a:ext cx="5063309" cy="369332"/>
          </a:xfrm>
          <a:prstGeom prst="rect">
            <a:avLst/>
          </a:prstGeom>
          <a:noFill/>
        </p:spPr>
        <p:txBody>
          <a:bodyPr wrap="none" rtlCol="0">
            <a:spAutoFit/>
          </a:bodyPr>
          <a:lstStyle/>
          <a:p>
            <a:r>
              <a:rPr lang="en-US" dirty="0">
                <a:hlinkClick r:id="rId4"/>
              </a:rPr>
              <a:t>https://accd.vermont.gov/covid-19/business/restart</a:t>
            </a:r>
            <a:endParaRPr lang="en-US" dirty="0"/>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737993" y="990209"/>
            <a:ext cx="457200" cy="457200"/>
          </a:xfrm>
          <a:prstGeom prst="rect">
            <a:avLst/>
          </a:prstGeom>
        </p:spPr>
      </p:pic>
      <p:sp>
        <p:nvSpPr>
          <p:cNvPr id="12" name="TextBox 11"/>
          <p:cNvSpPr txBox="1"/>
          <p:nvPr/>
        </p:nvSpPr>
        <p:spPr>
          <a:xfrm>
            <a:off x="2339782" y="1078077"/>
            <a:ext cx="8103885" cy="369332"/>
          </a:xfrm>
          <a:prstGeom prst="rect">
            <a:avLst/>
          </a:prstGeom>
          <a:noFill/>
        </p:spPr>
        <p:txBody>
          <a:bodyPr wrap="none" rtlCol="0">
            <a:spAutoFit/>
          </a:bodyPr>
          <a:lstStyle/>
          <a:p>
            <a:r>
              <a:rPr lang="en-US" dirty="0">
                <a:hlinkClick r:id="rId5"/>
              </a:rPr>
              <a:t>https://www.governor.nh.gov/news-media/press-2020/20200501-stay-at-home.htm</a:t>
            </a:r>
            <a:endParaRPr lang="en-US" dirty="0"/>
          </a:p>
        </p:txBody>
      </p:sp>
      <p:cxnSp>
        <p:nvCxnSpPr>
          <p:cNvPr id="15" name="Straight Connector 14"/>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11541883" y="243840"/>
            <a:ext cx="589157" cy="583474"/>
          </a:xfrm>
          <a:prstGeom prst="rect">
            <a:avLst/>
          </a:prstGeom>
        </p:spPr>
      </p:pic>
      <p:pic>
        <p:nvPicPr>
          <p:cNvPr id="13" name="Picture 12"/>
          <p:cNvPicPr>
            <a:picLocks noChangeAspect="1"/>
          </p:cNvPicPr>
          <p:nvPr/>
        </p:nvPicPr>
        <p:blipFill rotWithShape="1">
          <a:blip r:embed="rId7">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pic>
        <p:nvPicPr>
          <p:cNvPr id="18" name="Picture 17"/>
          <p:cNvPicPr>
            <a:picLocks noChangeAspect="1"/>
          </p:cNvPicPr>
          <p:nvPr/>
        </p:nvPicPr>
        <p:blipFill>
          <a:blip r:embed="rId3">
            <a:clrChange>
              <a:clrFrom>
                <a:srgbClr val="FFFFFF"/>
              </a:clrFrom>
              <a:clrTo>
                <a:srgbClr val="FFFFFF">
                  <a:alpha val="0"/>
                </a:srgbClr>
              </a:clrTo>
            </a:clrChange>
          </a:blip>
          <a:stretch>
            <a:fillRect/>
          </a:stretch>
        </p:blipFill>
        <p:spPr>
          <a:xfrm>
            <a:off x="1737993" y="1410833"/>
            <a:ext cx="457200" cy="457200"/>
          </a:xfrm>
          <a:prstGeom prst="rect">
            <a:avLst/>
          </a:prstGeom>
        </p:spPr>
      </p:pic>
      <p:grpSp>
        <p:nvGrpSpPr>
          <p:cNvPr id="30" name="Group 29"/>
          <p:cNvGrpSpPr/>
          <p:nvPr/>
        </p:nvGrpSpPr>
        <p:grpSpPr>
          <a:xfrm>
            <a:off x="1720068" y="2279477"/>
            <a:ext cx="9162638" cy="4471416"/>
            <a:chOff x="1720068" y="1987377"/>
            <a:chExt cx="9162638" cy="4471416"/>
          </a:xfrm>
        </p:grpSpPr>
        <p:pic>
          <p:nvPicPr>
            <p:cNvPr id="23" name="Picture 22"/>
            <p:cNvPicPr>
              <a:picLocks noChangeAspect="1"/>
            </p:cNvPicPr>
            <p:nvPr/>
          </p:nvPicPr>
          <p:blipFill rotWithShape="1">
            <a:blip r:embed="rId8"/>
            <a:srcRect r="4520"/>
            <a:stretch/>
          </p:blipFill>
          <p:spPr>
            <a:xfrm>
              <a:off x="1720068" y="1987377"/>
              <a:ext cx="9162638" cy="4471416"/>
            </a:xfrm>
            <a:prstGeom prst="rect">
              <a:avLst/>
            </a:prstGeom>
          </p:spPr>
        </p:pic>
        <p:grpSp>
          <p:nvGrpSpPr>
            <p:cNvPr id="29" name="Group 28"/>
            <p:cNvGrpSpPr/>
            <p:nvPr/>
          </p:nvGrpSpPr>
          <p:grpSpPr>
            <a:xfrm>
              <a:off x="3476626" y="5556247"/>
              <a:ext cx="3646169" cy="274320"/>
              <a:chOff x="3476626" y="5556247"/>
              <a:chExt cx="3646169" cy="274320"/>
            </a:xfrm>
          </p:grpSpPr>
          <p:pic>
            <p:nvPicPr>
              <p:cNvPr id="7" name="Picture 6"/>
              <p:cNvPicPr>
                <a:picLocks noChangeAspect="1"/>
              </p:cNvPicPr>
              <p:nvPr/>
            </p:nvPicPr>
            <p:blipFill rotWithShape="1">
              <a:blip r:embed="rId9"/>
              <a:srcRect r="8794"/>
              <a:stretch/>
            </p:blipFill>
            <p:spPr>
              <a:xfrm>
                <a:off x="3476626" y="5556247"/>
                <a:ext cx="161924" cy="274320"/>
              </a:xfrm>
              <a:prstGeom prst="rect">
                <a:avLst/>
              </a:prstGeom>
            </p:spPr>
          </p:pic>
          <p:pic>
            <p:nvPicPr>
              <p:cNvPr id="26" name="Picture 25"/>
              <p:cNvPicPr>
                <a:picLocks noChangeAspect="1"/>
              </p:cNvPicPr>
              <p:nvPr/>
            </p:nvPicPr>
            <p:blipFill rotWithShape="1">
              <a:blip r:embed="rId9"/>
              <a:srcRect r="8794"/>
              <a:stretch/>
            </p:blipFill>
            <p:spPr>
              <a:xfrm>
                <a:off x="4451986" y="5556247"/>
                <a:ext cx="161924" cy="274320"/>
              </a:xfrm>
              <a:prstGeom prst="rect">
                <a:avLst/>
              </a:prstGeom>
            </p:spPr>
          </p:pic>
          <p:pic>
            <p:nvPicPr>
              <p:cNvPr id="28" name="Picture 27"/>
              <p:cNvPicPr>
                <a:picLocks noChangeAspect="1"/>
              </p:cNvPicPr>
              <p:nvPr/>
            </p:nvPicPr>
            <p:blipFill rotWithShape="1">
              <a:blip r:embed="rId9"/>
              <a:srcRect r="8794"/>
              <a:stretch/>
            </p:blipFill>
            <p:spPr>
              <a:xfrm>
                <a:off x="6960871" y="5556247"/>
                <a:ext cx="161924" cy="274320"/>
              </a:xfrm>
              <a:prstGeom prst="rect">
                <a:avLst/>
              </a:prstGeom>
            </p:spPr>
          </p:pic>
        </p:grpSp>
      </p:grpSp>
      <p:sp>
        <p:nvSpPr>
          <p:cNvPr id="31" name="TextBox 30"/>
          <p:cNvSpPr txBox="1"/>
          <p:nvPr/>
        </p:nvSpPr>
        <p:spPr>
          <a:xfrm>
            <a:off x="2339782" y="1448404"/>
            <a:ext cx="9208034" cy="369332"/>
          </a:xfrm>
          <a:prstGeom prst="rect">
            <a:avLst/>
          </a:prstGeom>
          <a:noFill/>
        </p:spPr>
        <p:txBody>
          <a:bodyPr wrap="none" rtlCol="0">
            <a:spAutoFit/>
          </a:bodyPr>
          <a:lstStyle/>
          <a:p>
            <a:r>
              <a:rPr lang="en-US" dirty="0">
                <a:hlinkClick r:id="rId10" invalidUrl="https:///"/>
              </a:rPr>
              <a:t>https</a:t>
            </a:r>
            <a:r>
              <a:rPr lang="en-US" dirty="0" smtClean="0">
                <a:hlinkClick r:id="rId11" invalidUrl="https:///"/>
              </a:rPr>
              <a:t>://</a:t>
            </a:r>
            <a:r>
              <a:rPr lang="en-US" dirty="0" smtClean="0">
                <a:hlinkClick r:id="rId12"/>
              </a:rPr>
              <a:t>newyorkmep.org/wp-content/uploads/2020/05/NYMEP_COVID19_playbook4305.pdf</a:t>
            </a:r>
            <a:endParaRPr lang="en-US" dirty="0"/>
          </a:p>
        </p:txBody>
      </p:sp>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1750693" y="1779133"/>
            <a:ext cx="457200" cy="457200"/>
          </a:xfrm>
          <a:prstGeom prst="rect">
            <a:avLst/>
          </a:prstGeom>
        </p:spPr>
      </p:pic>
      <p:sp>
        <p:nvSpPr>
          <p:cNvPr id="20" name="TextBox 19"/>
          <p:cNvSpPr txBox="1"/>
          <p:nvPr/>
        </p:nvSpPr>
        <p:spPr>
          <a:xfrm>
            <a:off x="2352482" y="1816704"/>
            <a:ext cx="5334858" cy="369332"/>
          </a:xfrm>
          <a:prstGeom prst="rect">
            <a:avLst/>
          </a:prstGeom>
          <a:noFill/>
        </p:spPr>
        <p:txBody>
          <a:bodyPr wrap="none" rtlCol="0">
            <a:spAutoFit/>
          </a:bodyPr>
          <a:lstStyle/>
          <a:p>
            <a:r>
              <a:rPr lang="en-US" dirty="0">
                <a:hlinkClick r:id="rId13"/>
              </a:rPr>
              <a:t>https://</a:t>
            </a:r>
            <a:r>
              <a:rPr lang="en-US" dirty="0" smtClean="0">
                <a:hlinkClick r:id="rId13"/>
              </a:rPr>
              <a:t>www.saratogacountyny.gov/county-reopening</a:t>
            </a:r>
            <a:r>
              <a:rPr lang="en-US" dirty="0" smtClean="0"/>
              <a:t>/</a:t>
            </a:r>
            <a:endParaRPr lang="en-US" dirty="0"/>
          </a:p>
        </p:txBody>
      </p:sp>
    </p:spTree>
    <p:extLst>
      <p:ext uri="{BB962C8B-B14F-4D97-AF65-F5344CB8AC3E}">
        <p14:creationId xmlns:p14="http://schemas.microsoft.com/office/powerpoint/2010/main" val="3353652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sp>
        <p:nvSpPr>
          <p:cNvPr id="8" name="TextBox 7"/>
          <p:cNvSpPr txBox="1"/>
          <p:nvPr/>
        </p:nvSpPr>
        <p:spPr>
          <a:xfrm>
            <a:off x="-4" y="-57877"/>
            <a:ext cx="5344499" cy="584775"/>
          </a:xfrm>
          <a:prstGeom prst="rect">
            <a:avLst/>
          </a:prstGeom>
          <a:noFill/>
        </p:spPr>
        <p:txBody>
          <a:bodyPr wrap="square" rtlCol="0">
            <a:spAutoFit/>
          </a:bodyPr>
          <a:lstStyle/>
          <a:p>
            <a:r>
              <a:rPr lang="en-US" sz="3200" i="1" dirty="0">
                <a:solidFill>
                  <a:schemeClr val="bg1"/>
                </a:solidFill>
              </a:rPr>
              <a:t>Engage the Team</a:t>
            </a:r>
          </a:p>
        </p:txBody>
      </p:sp>
      <p:cxnSp>
        <p:nvCxnSpPr>
          <p:cNvPr id="13" name="Straight Connector 12"/>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11541883" y="243840"/>
            <a:ext cx="589157" cy="583474"/>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1564" r="6619"/>
          <a:stretch/>
        </p:blipFill>
        <p:spPr>
          <a:xfrm>
            <a:off x="129284" y="1718442"/>
            <a:ext cx="4451122" cy="3626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p:cNvGrpSpPr/>
          <p:nvPr/>
        </p:nvGrpSpPr>
        <p:grpSpPr>
          <a:xfrm>
            <a:off x="5628829" y="1216361"/>
            <a:ext cx="6563172" cy="4905785"/>
            <a:chOff x="994776" y="1866485"/>
            <a:chExt cx="6563172" cy="4905785"/>
          </a:xfrm>
        </p:grpSpPr>
        <p:grpSp>
          <p:nvGrpSpPr>
            <p:cNvPr id="16" name="Group 15"/>
            <p:cNvGrpSpPr/>
            <p:nvPr/>
          </p:nvGrpSpPr>
          <p:grpSpPr>
            <a:xfrm>
              <a:off x="994776" y="1866485"/>
              <a:ext cx="6314817" cy="954107"/>
              <a:chOff x="994776" y="1866485"/>
              <a:chExt cx="6314817" cy="954107"/>
            </a:xfrm>
          </p:grpSpPr>
          <p:sp>
            <p:nvSpPr>
              <p:cNvPr id="32" name="TextBox 31"/>
              <p:cNvSpPr txBox="1"/>
              <p:nvPr/>
            </p:nvSpPr>
            <p:spPr>
              <a:xfrm>
                <a:off x="1541362" y="1866485"/>
                <a:ext cx="5768231" cy="954107"/>
              </a:xfrm>
              <a:prstGeom prst="rect">
                <a:avLst/>
              </a:prstGeom>
              <a:noFill/>
            </p:spPr>
            <p:txBody>
              <a:bodyPr wrap="square" rtlCol="0">
                <a:spAutoFit/>
              </a:bodyPr>
              <a:lstStyle/>
              <a:p>
                <a:r>
                  <a:rPr lang="en-US" sz="2800" dirty="0" smtClean="0"/>
                  <a:t>Natural response is “fight or flight”.  Engage the team in the recovery fight.</a:t>
                </a:r>
                <a:endParaRPr lang="en-US" sz="2800" dirty="0"/>
              </a:p>
            </p:txBody>
          </p:sp>
          <p:pic>
            <p:nvPicPr>
              <p:cNvPr id="33" name="Picture 32"/>
              <p:cNvPicPr>
                <a:picLocks noChangeAspect="1"/>
              </p:cNvPicPr>
              <p:nvPr/>
            </p:nvPicPr>
            <p:blipFill>
              <a:blip r:embed="rId6"/>
              <a:stretch>
                <a:fillRect/>
              </a:stretch>
            </p:blipFill>
            <p:spPr>
              <a:xfrm>
                <a:off x="994776" y="1885132"/>
                <a:ext cx="457200" cy="457200"/>
              </a:xfrm>
              <a:prstGeom prst="rect">
                <a:avLst/>
              </a:prstGeom>
            </p:spPr>
          </p:pic>
        </p:grpSp>
        <p:grpSp>
          <p:nvGrpSpPr>
            <p:cNvPr id="18" name="Group 17"/>
            <p:cNvGrpSpPr/>
            <p:nvPr/>
          </p:nvGrpSpPr>
          <p:grpSpPr>
            <a:xfrm>
              <a:off x="994776" y="2862320"/>
              <a:ext cx="6502212" cy="954107"/>
              <a:chOff x="994776" y="1421010"/>
              <a:chExt cx="6502212" cy="954107"/>
            </a:xfrm>
          </p:grpSpPr>
          <p:sp>
            <p:nvSpPr>
              <p:cNvPr id="28" name="TextBox 27"/>
              <p:cNvSpPr txBox="1"/>
              <p:nvPr/>
            </p:nvSpPr>
            <p:spPr>
              <a:xfrm>
                <a:off x="1541362" y="1421010"/>
                <a:ext cx="5955626" cy="954107"/>
              </a:xfrm>
              <a:prstGeom prst="rect">
                <a:avLst/>
              </a:prstGeom>
              <a:noFill/>
            </p:spPr>
            <p:txBody>
              <a:bodyPr wrap="square" rtlCol="0">
                <a:spAutoFit/>
              </a:bodyPr>
              <a:lstStyle/>
              <a:p>
                <a:r>
                  <a:rPr lang="en-US" sz="2800" dirty="0" smtClean="0"/>
                  <a:t>Initiatives are 40% more successful with engaged stakeholders </a:t>
                </a:r>
                <a:r>
                  <a:rPr lang="en-US" sz="2800" baseline="30000" dirty="0" smtClean="0"/>
                  <a:t>(1)</a:t>
                </a:r>
                <a:endParaRPr lang="en-US" sz="2800" baseline="30000" dirty="0"/>
              </a:p>
            </p:txBody>
          </p:sp>
          <p:pic>
            <p:nvPicPr>
              <p:cNvPr id="29" name="Picture 28"/>
              <p:cNvPicPr>
                <a:picLocks noChangeAspect="1"/>
              </p:cNvPicPr>
              <p:nvPr/>
            </p:nvPicPr>
            <p:blipFill>
              <a:blip r:embed="rId6"/>
              <a:stretch>
                <a:fillRect/>
              </a:stretch>
            </p:blipFill>
            <p:spPr>
              <a:xfrm>
                <a:off x="994776" y="1439657"/>
                <a:ext cx="457200" cy="457200"/>
              </a:xfrm>
              <a:prstGeom prst="rect">
                <a:avLst/>
              </a:prstGeom>
            </p:spPr>
          </p:pic>
        </p:grpSp>
        <p:grpSp>
          <p:nvGrpSpPr>
            <p:cNvPr id="19" name="Group 18"/>
            <p:cNvGrpSpPr/>
            <p:nvPr/>
          </p:nvGrpSpPr>
          <p:grpSpPr>
            <a:xfrm>
              <a:off x="996701" y="5818163"/>
              <a:ext cx="6561246" cy="954107"/>
              <a:chOff x="994776" y="3656198"/>
              <a:chExt cx="6561246" cy="954107"/>
            </a:xfrm>
          </p:grpSpPr>
          <p:sp>
            <p:nvSpPr>
              <p:cNvPr id="26" name="TextBox 25"/>
              <p:cNvSpPr txBox="1"/>
              <p:nvPr/>
            </p:nvSpPr>
            <p:spPr>
              <a:xfrm>
                <a:off x="1541362" y="3656198"/>
                <a:ext cx="6014660" cy="954107"/>
              </a:xfrm>
              <a:prstGeom prst="rect">
                <a:avLst/>
              </a:prstGeom>
              <a:noFill/>
            </p:spPr>
            <p:txBody>
              <a:bodyPr wrap="square" rtlCol="0">
                <a:spAutoFit/>
              </a:bodyPr>
              <a:lstStyle/>
              <a:p>
                <a:r>
                  <a:rPr lang="en-US" sz="2800" dirty="0" smtClean="0"/>
                  <a:t>Experts surround you from the board room to the line level.  Extract solutions.</a:t>
                </a:r>
                <a:endParaRPr lang="en-US" sz="2800" dirty="0"/>
              </a:p>
            </p:txBody>
          </p:sp>
          <p:pic>
            <p:nvPicPr>
              <p:cNvPr id="27" name="Picture 26"/>
              <p:cNvPicPr>
                <a:picLocks noChangeAspect="1"/>
              </p:cNvPicPr>
              <p:nvPr/>
            </p:nvPicPr>
            <p:blipFill>
              <a:blip r:embed="rId6"/>
              <a:stretch>
                <a:fillRect/>
              </a:stretch>
            </p:blipFill>
            <p:spPr>
              <a:xfrm>
                <a:off x="994776" y="3674845"/>
                <a:ext cx="457200" cy="457200"/>
              </a:xfrm>
              <a:prstGeom prst="rect">
                <a:avLst/>
              </a:prstGeom>
            </p:spPr>
          </p:pic>
        </p:grpSp>
        <p:grpSp>
          <p:nvGrpSpPr>
            <p:cNvPr id="21" name="Group 20"/>
            <p:cNvGrpSpPr/>
            <p:nvPr/>
          </p:nvGrpSpPr>
          <p:grpSpPr>
            <a:xfrm>
              <a:off x="1012128" y="3937953"/>
              <a:ext cx="6545820" cy="1815882"/>
              <a:chOff x="994776" y="334676"/>
              <a:chExt cx="6545820" cy="1815882"/>
            </a:xfrm>
          </p:grpSpPr>
          <p:sp>
            <p:nvSpPr>
              <p:cNvPr id="22" name="TextBox 21"/>
              <p:cNvSpPr txBox="1"/>
              <p:nvPr/>
            </p:nvSpPr>
            <p:spPr>
              <a:xfrm>
                <a:off x="1531202" y="334676"/>
                <a:ext cx="6009394" cy="1815882"/>
              </a:xfrm>
              <a:prstGeom prst="rect">
                <a:avLst/>
              </a:prstGeom>
              <a:noFill/>
            </p:spPr>
            <p:txBody>
              <a:bodyPr wrap="square" rtlCol="0">
                <a:spAutoFit/>
              </a:bodyPr>
              <a:lstStyle/>
              <a:p>
                <a:r>
                  <a:rPr lang="en-US" sz="2800" dirty="0" smtClean="0"/>
                  <a:t>“69% of the world’s most admired companies (reported) employee engagement was higher after the global financial crisis in 2008…” </a:t>
                </a:r>
                <a:r>
                  <a:rPr lang="en-US" sz="2800" baseline="30000" dirty="0" smtClean="0"/>
                  <a:t>(2)</a:t>
                </a:r>
                <a:endParaRPr lang="en-US" sz="2800" baseline="30000" dirty="0"/>
              </a:p>
            </p:txBody>
          </p:sp>
          <p:pic>
            <p:nvPicPr>
              <p:cNvPr id="23" name="Picture 22"/>
              <p:cNvPicPr>
                <a:picLocks noChangeAspect="1"/>
              </p:cNvPicPr>
              <p:nvPr/>
            </p:nvPicPr>
            <p:blipFill>
              <a:blip r:embed="rId6"/>
              <a:stretch>
                <a:fillRect/>
              </a:stretch>
            </p:blipFill>
            <p:spPr>
              <a:xfrm>
                <a:off x="994776" y="353323"/>
                <a:ext cx="457200" cy="457200"/>
              </a:xfrm>
              <a:prstGeom prst="rect">
                <a:avLst/>
              </a:prstGeom>
            </p:spPr>
          </p:pic>
        </p:grpSp>
      </p:grpSp>
      <p:grpSp>
        <p:nvGrpSpPr>
          <p:cNvPr id="40" name="Group 39"/>
          <p:cNvGrpSpPr/>
          <p:nvPr/>
        </p:nvGrpSpPr>
        <p:grpSpPr>
          <a:xfrm>
            <a:off x="2050933" y="-851519"/>
            <a:ext cx="13281328" cy="610961"/>
            <a:chOff x="2050933" y="-851519"/>
            <a:chExt cx="13281328" cy="610961"/>
          </a:xfrm>
        </p:grpSpPr>
        <p:sp>
          <p:nvSpPr>
            <p:cNvPr id="38" name="TextBox 37"/>
            <p:cNvSpPr txBox="1"/>
            <p:nvPr/>
          </p:nvSpPr>
          <p:spPr>
            <a:xfrm>
              <a:off x="2050933" y="-851519"/>
              <a:ext cx="7190495" cy="369332"/>
            </a:xfrm>
            <a:prstGeom prst="rect">
              <a:avLst/>
            </a:prstGeom>
            <a:noFill/>
          </p:spPr>
          <p:txBody>
            <a:bodyPr wrap="none" rtlCol="0">
              <a:spAutoFit/>
            </a:bodyPr>
            <a:lstStyle/>
            <a:p>
              <a:r>
                <a:rPr lang="en-US" dirty="0" smtClean="0"/>
                <a:t>(1) </a:t>
              </a:r>
              <a:r>
                <a:rPr lang="en-US" dirty="0">
                  <a:hlinkClick r:id="rId7"/>
                </a:rPr>
                <a:t>https://pmessentials.us/stakeholder-management-key-project-success</a:t>
              </a:r>
              <a:r>
                <a:rPr lang="en-US" dirty="0" smtClean="0">
                  <a:hlinkClick r:id="rId7"/>
                </a:rPr>
                <a:t>/</a:t>
              </a:r>
              <a:endParaRPr lang="en-US" dirty="0"/>
            </a:p>
          </p:txBody>
        </p:sp>
        <p:sp>
          <p:nvSpPr>
            <p:cNvPr id="39" name="TextBox 38"/>
            <p:cNvSpPr txBox="1"/>
            <p:nvPr/>
          </p:nvSpPr>
          <p:spPr>
            <a:xfrm>
              <a:off x="2050933" y="-609890"/>
              <a:ext cx="13281328" cy="369332"/>
            </a:xfrm>
            <a:prstGeom prst="rect">
              <a:avLst/>
            </a:prstGeom>
            <a:noFill/>
          </p:spPr>
          <p:txBody>
            <a:bodyPr wrap="none" rtlCol="0">
              <a:spAutoFit/>
            </a:bodyPr>
            <a:lstStyle/>
            <a:p>
              <a:r>
                <a:rPr lang="en-US" dirty="0" smtClean="0"/>
                <a:t>(2) </a:t>
              </a:r>
              <a:r>
                <a:rPr lang="en-US" dirty="0" smtClean="0">
                  <a:solidFill>
                    <a:schemeClr val="bg2">
                      <a:lumMod val="90000"/>
                    </a:schemeClr>
                  </a:solidFill>
                  <a:hlinkClick r:id="rId8"/>
                </a:rPr>
                <a:t>https</a:t>
              </a:r>
              <a:r>
                <a:rPr lang="en-US" dirty="0">
                  <a:solidFill>
                    <a:schemeClr val="bg2">
                      <a:lumMod val="90000"/>
                    </a:schemeClr>
                  </a:solidFill>
                  <a:hlinkClick r:id="rId8"/>
                </a:rPr>
                <a:t>://www.kornferry.com/content/dam/kornferry/special-project-images/coronavirus/docs/KF_Leadership_Playbook_Global_FINAL.pdf</a:t>
              </a:r>
              <a:endParaRPr lang="en-US" dirty="0">
                <a:solidFill>
                  <a:schemeClr val="bg2">
                    <a:lumMod val="90000"/>
                  </a:schemeClr>
                </a:solidFill>
              </a:endParaRPr>
            </a:p>
          </p:txBody>
        </p:sp>
      </p:grpSp>
      <p:pic>
        <p:nvPicPr>
          <p:cNvPr id="41" name="Picture 40"/>
          <p:cNvPicPr>
            <a:picLocks noChangeAspect="1"/>
          </p:cNvPicPr>
          <p:nvPr/>
        </p:nvPicPr>
        <p:blipFill>
          <a:blip r:embed="rId9"/>
          <a:stretch>
            <a:fillRect/>
          </a:stretch>
        </p:blipFill>
        <p:spPr>
          <a:xfrm>
            <a:off x="2905760" y="6382844"/>
            <a:ext cx="7965440" cy="438497"/>
          </a:xfrm>
          <a:prstGeom prst="rect">
            <a:avLst/>
          </a:prstGeom>
        </p:spPr>
      </p:pic>
      <p:pic>
        <p:nvPicPr>
          <p:cNvPr id="24" name="Picture 23"/>
          <p:cNvPicPr>
            <a:picLocks noChangeAspect="1"/>
          </p:cNvPicPr>
          <p:nvPr/>
        </p:nvPicPr>
        <p:blipFill rotWithShape="1">
          <a:blip r:embed="rId10">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
        <p:nvSpPr>
          <p:cNvPr id="25" name="TextBox 24"/>
          <p:cNvSpPr txBox="1"/>
          <p:nvPr/>
        </p:nvSpPr>
        <p:spPr>
          <a:xfrm>
            <a:off x="-31369" y="534926"/>
            <a:ext cx="6123013" cy="523220"/>
          </a:xfrm>
          <a:prstGeom prst="rect">
            <a:avLst/>
          </a:prstGeom>
          <a:noFill/>
        </p:spPr>
        <p:txBody>
          <a:bodyPr wrap="square" rtlCol="0">
            <a:spAutoFit/>
          </a:bodyPr>
          <a:lstStyle/>
          <a:p>
            <a:r>
              <a:rPr lang="en-US" sz="2800" i="1" dirty="0" smtClean="0">
                <a:solidFill>
                  <a:schemeClr val="tx1">
                    <a:lumMod val="50000"/>
                    <a:lumOff val="50000"/>
                  </a:schemeClr>
                </a:solidFill>
              </a:rPr>
              <a:t>They are your greatest resource.</a:t>
            </a:r>
            <a:endParaRPr lang="en-US" sz="2800" i="1" dirty="0">
              <a:solidFill>
                <a:schemeClr val="tx1">
                  <a:lumMod val="50000"/>
                  <a:lumOff val="50000"/>
                </a:schemeClr>
              </a:solidFill>
            </a:endParaRPr>
          </a:p>
        </p:txBody>
      </p:sp>
    </p:spTree>
    <p:extLst>
      <p:ext uri="{BB962C8B-B14F-4D97-AF65-F5344CB8AC3E}">
        <p14:creationId xmlns:p14="http://schemas.microsoft.com/office/powerpoint/2010/main" val="722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grpSp>
        <p:nvGrpSpPr>
          <p:cNvPr id="99" name="Group 98"/>
          <p:cNvGrpSpPr/>
          <p:nvPr/>
        </p:nvGrpSpPr>
        <p:grpSpPr>
          <a:xfrm>
            <a:off x="4801031" y="3454865"/>
            <a:ext cx="2802120" cy="2397654"/>
            <a:chOff x="3385635" y="3778026"/>
            <a:chExt cx="2802120" cy="2397654"/>
          </a:xfrm>
        </p:grpSpPr>
        <p:sp>
          <p:nvSpPr>
            <p:cNvPr id="22" name="Oval 21"/>
            <p:cNvSpPr/>
            <p:nvPr/>
          </p:nvSpPr>
          <p:spPr>
            <a:xfrm>
              <a:off x="4122610" y="4836028"/>
              <a:ext cx="1170038" cy="629264"/>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265491" y="4823598"/>
              <a:ext cx="902811" cy="646331"/>
            </a:xfrm>
            <a:prstGeom prst="rect">
              <a:avLst/>
            </a:prstGeom>
            <a:noFill/>
          </p:spPr>
          <p:txBody>
            <a:bodyPr wrap="none" rtlCol="0">
              <a:spAutoFit/>
            </a:bodyPr>
            <a:lstStyle/>
            <a:p>
              <a:pPr algn="ctr"/>
              <a:r>
                <a:rPr lang="en-US" dirty="0">
                  <a:solidFill>
                    <a:schemeClr val="accent1">
                      <a:lumMod val="50000"/>
                    </a:schemeClr>
                  </a:solidFill>
                  <a:latin typeface="Ink Free" panose="03080402000500000000" pitchFamily="66" charset="0"/>
                </a:rPr>
                <a:t>Stake</a:t>
              </a:r>
            </a:p>
            <a:p>
              <a:pPr algn="ctr"/>
              <a:r>
                <a:rPr lang="en-US" dirty="0">
                  <a:solidFill>
                    <a:schemeClr val="accent1">
                      <a:lumMod val="50000"/>
                    </a:schemeClr>
                  </a:solidFill>
                  <a:latin typeface="Ink Free" panose="03080402000500000000" pitchFamily="66" charset="0"/>
                </a:rPr>
                <a:t>Holders</a:t>
              </a:r>
            </a:p>
          </p:txBody>
        </p:sp>
        <p:cxnSp>
          <p:nvCxnSpPr>
            <p:cNvPr id="15" name="Straight Connector 14"/>
            <p:cNvCxnSpPr>
              <a:stCxn id="23" idx="0"/>
              <a:endCxn id="81" idx="4"/>
            </p:cNvCxnSpPr>
            <p:nvPr/>
          </p:nvCxnSpPr>
          <p:spPr>
            <a:xfrm flipH="1" flipV="1">
              <a:off x="4705179" y="3778026"/>
              <a:ext cx="11718" cy="104557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85635" y="5615403"/>
              <a:ext cx="926857" cy="369332"/>
            </a:xfrm>
            <a:prstGeom prst="rect">
              <a:avLst/>
            </a:prstGeom>
            <a:noFill/>
          </p:spPr>
          <p:txBody>
            <a:bodyPr wrap="none" rtlCol="0">
              <a:spAutoFit/>
            </a:bodyPr>
            <a:lstStyle/>
            <a:p>
              <a:pPr algn="ctr"/>
              <a:r>
                <a:rPr lang="en-US" dirty="0">
                  <a:solidFill>
                    <a:schemeClr val="accent1">
                      <a:lumMod val="50000"/>
                    </a:schemeClr>
                  </a:solidFill>
                  <a:latin typeface="Ink Free" panose="03080402000500000000" pitchFamily="66" charset="0"/>
                </a:rPr>
                <a:t>Owners</a:t>
              </a:r>
            </a:p>
          </p:txBody>
        </p:sp>
        <p:sp>
          <p:nvSpPr>
            <p:cNvPr id="17" name="TextBox 16"/>
            <p:cNvSpPr txBox="1"/>
            <p:nvPr/>
          </p:nvSpPr>
          <p:spPr>
            <a:xfrm>
              <a:off x="4107857" y="5806348"/>
              <a:ext cx="1239443" cy="369332"/>
            </a:xfrm>
            <a:prstGeom prst="rect">
              <a:avLst/>
            </a:prstGeom>
            <a:noFill/>
          </p:spPr>
          <p:txBody>
            <a:bodyPr wrap="none" rtlCol="0">
              <a:spAutoFit/>
            </a:bodyPr>
            <a:lstStyle/>
            <a:p>
              <a:pPr algn="ctr"/>
              <a:r>
                <a:rPr lang="en-US" dirty="0">
                  <a:solidFill>
                    <a:schemeClr val="accent1">
                      <a:lumMod val="50000"/>
                    </a:schemeClr>
                  </a:solidFill>
                  <a:latin typeface="Ink Free" panose="03080402000500000000" pitchFamily="66" charset="0"/>
                </a:rPr>
                <a:t>Community</a:t>
              </a:r>
            </a:p>
          </p:txBody>
        </p:sp>
        <p:sp>
          <p:nvSpPr>
            <p:cNvPr id="18" name="TextBox 17"/>
            <p:cNvSpPr txBox="1"/>
            <p:nvPr/>
          </p:nvSpPr>
          <p:spPr>
            <a:xfrm>
              <a:off x="5131054" y="5615403"/>
              <a:ext cx="1056701" cy="369332"/>
            </a:xfrm>
            <a:prstGeom prst="rect">
              <a:avLst/>
            </a:prstGeom>
            <a:noFill/>
          </p:spPr>
          <p:txBody>
            <a:bodyPr wrap="none" rtlCol="0">
              <a:spAutoFit/>
            </a:bodyPr>
            <a:lstStyle/>
            <a:p>
              <a:pPr algn="ctr"/>
              <a:r>
                <a:rPr lang="en-US" dirty="0">
                  <a:solidFill>
                    <a:schemeClr val="accent1">
                      <a:lumMod val="50000"/>
                    </a:schemeClr>
                  </a:solidFill>
                  <a:latin typeface="Ink Free" panose="03080402000500000000" pitchFamily="66" charset="0"/>
                </a:rPr>
                <a:t>Partners</a:t>
              </a:r>
            </a:p>
          </p:txBody>
        </p:sp>
        <p:cxnSp>
          <p:nvCxnSpPr>
            <p:cNvPr id="19" name="Straight Connector 18"/>
            <p:cNvCxnSpPr>
              <a:stCxn id="22" idx="3"/>
              <a:endCxn id="16" idx="0"/>
            </p:cNvCxnSpPr>
            <p:nvPr/>
          </p:nvCxnSpPr>
          <p:spPr>
            <a:xfrm flipH="1">
              <a:off x="3849064" y="5373138"/>
              <a:ext cx="444894" cy="24226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3" idx="2"/>
              <a:endCxn id="17" idx="0"/>
            </p:cNvCxnSpPr>
            <p:nvPr/>
          </p:nvCxnSpPr>
          <p:spPr>
            <a:xfrm>
              <a:off x="4716897" y="5469929"/>
              <a:ext cx="10682" cy="336419"/>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2" idx="5"/>
              <a:endCxn id="18" idx="0"/>
            </p:cNvCxnSpPr>
            <p:nvPr/>
          </p:nvCxnSpPr>
          <p:spPr>
            <a:xfrm>
              <a:off x="5121300" y="5373138"/>
              <a:ext cx="538105" cy="242265"/>
            </a:xfrm>
            <a:prstGeom prst="line">
              <a:avLst/>
            </a:prstGeom>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1398054" y="2440078"/>
            <a:ext cx="3577063" cy="1462102"/>
            <a:chOff x="445505" y="2577495"/>
            <a:chExt cx="3577063" cy="1462102"/>
          </a:xfrm>
        </p:grpSpPr>
        <p:sp>
          <p:nvSpPr>
            <p:cNvPr id="33" name="Oval 32"/>
            <p:cNvSpPr/>
            <p:nvPr/>
          </p:nvSpPr>
          <p:spPr>
            <a:xfrm>
              <a:off x="1754236" y="3015350"/>
              <a:ext cx="1170038" cy="533128"/>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767327" y="3099138"/>
              <a:ext cx="1144865" cy="369332"/>
            </a:xfrm>
            <a:prstGeom prst="rect">
              <a:avLst/>
            </a:prstGeom>
            <a:noFill/>
          </p:spPr>
          <p:txBody>
            <a:bodyPr wrap="none" rtlCol="0">
              <a:spAutoFit/>
            </a:bodyPr>
            <a:lstStyle/>
            <a:p>
              <a:pPr algn="ctr"/>
              <a:r>
                <a:rPr lang="en-US" dirty="0">
                  <a:solidFill>
                    <a:schemeClr val="accent2">
                      <a:lumMod val="50000"/>
                    </a:schemeClr>
                  </a:solidFill>
                  <a:latin typeface="Ink Free" panose="03080402000500000000" pitchFamily="66" charset="0"/>
                </a:rPr>
                <a:t>Resources</a:t>
              </a:r>
            </a:p>
          </p:txBody>
        </p:sp>
        <p:cxnSp>
          <p:nvCxnSpPr>
            <p:cNvPr id="26" name="Straight Connector 25"/>
            <p:cNvCxnSpPr>
              <a:stCxn id="33" idx="6"/>
              <a:endCxn id="81" idx="2"/>
            </p:cNvCxnSpPr>
            <p:nvPr/>
          </p:nvCxnSpPr>
          <p:spPr>
            <a:xfrm flipV="1">
              <a:off x="2924274" y="3277650"/>
              <a:ext cx="1098294" cy="426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61048" y="2577495"/>
              <a:ext cx="1404552" cy="369332"/>
            </a:xfrm>
            <a:prstGeom prst="rect">
              <a:avLst/>
            </a:prstGeom>
            <a:noFill/>
          </p:spPr>
          <p:txBody>
            <a:bodyPr wrap="non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t>Staff/Admin</a:t>
              </a:r>
            </a:p>
          </p:txBody>
        </p:sp>
        <p:sp>
          <p:nvSpPr>
            <p:cNvPr id="28" name="TextBox 27"/>
            <p:cNvSpPr txBox="1"/>
            <p:nvPr/>
          </p:nvSpPr>
          <p:spPr>
            <a:xfrm>
              <a:off x="710071" y="3109278"/>
              <a:ext cx="752129" cy="369332"/>
            </a:xfrm>
            <a:prstGeom prst="rect">
              <a:avLst/>
            </a:prstGeom>
            <a:noFill/>
          </p:spPr>
          <p:txBody>
            <a:bodyPr wrap="non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t>Labor</a:t>
              </a:r>
            </a:p>
          </p:txBody>
        </p:sp>
        <p:sp>
          <p:nvSpPr>
            <p:cNvPr id="29" name="TextBox 28"/>
            <p:cNvSpPr txBox="1"/>
            <p:nvPr/>
          </p:nvSpPr>
          <p:spPr>
            <a:xfrm>
              <a:off x="445505" y="3670265"/>
              <a:ext cx="2506641" cy="369332"/>
            </a:xfrm>
            <a:prstGeom prst="rect">
              <a:avLst/>
            </a:prstGeom>
            <a:noFill/>
          </p:spPr>
          <p:txBody>
            <a:bodyPr wrap="squar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t>External Services</a:t>
              </a:r>
            </a:p>
          </p:txBody>
        </p:sp>
        <p:cxnSp>
          <p:nvCxnSpPr>
            <p:cNvPr id="30" name="Straight Connector 29"/>
            <p:cNvCxnSpPr>
              <a:stCxn id="33" idx="1"/>
            </p:cNvCxnSpPr>
            <p:nvPr/>
          </p:nvCxnSpPr>
          <p:spPr>
            <a:xfrm flipH="1" flipV="1">
              <a:off x="1694937" y="2915885"/>
              <a:ext cx="230647" cy="17754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3" idx="2"/>
            </p:cNvCxnSpPr>
            <p:nvPr/>
          </p:nvCxnSpPr>
          <p:spPr>
            <a:xfrm flipH="1">
              <a:off x="1456038" y="3281914"/>
              <a:ext cx="298198"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9" idx="0"/>
            </p:cNvCxnSpPr>
            <p:nvPr/>
          </p:nvCxnSpPr>
          <p:spPr>
            <a:xfrm flipH="1">
              <a:off x="1698826" y="3466431"/>
              <a:ext cx="208408" cy="20383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7266033" y="2420906"/>
            <a:ext cx="3008304" cy="1487011"/>
            <a:chOff x="5850637" y="2558322"/>
            <a:chExt cx="3008304" cy="1487011"/>
          </a:xfrm>
        </p:grpSpPr>
        <p:sp>
          <p:nvSpPr>
            <p:cNvPr id="44" name="Oval 43"/>
            <p:cNvSpPr/>
            <p:nvPr/>
          </p:nvSpPr>
          <p:spPr>
            <a:xfrm>
              <a:off x="6464359" y="2971546"/>
              <a:ext cx="1170038" cy="62926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661291" y="2950436"/>
              <a:ext cx="776175" cy="646331"/>
            </a:xfrm>
            <a:prstGeom prst="rect">
              <a:avLst/>
            </a:prstGeom>
            <a:noFill/>
          </p:spPr>
          <p:txBody>
            <a:bodyPr wrap="none" rtlCol="0">
              <a:spAutoFit/>
            </a:bodyPr>
            <a:lstStyle/>
            <a:p>
              <a:pPr algn="ctr"/>
              <a:r>
                <a:rPr lang="en-US" dirty="0">
                  <a:solidFill>
                    <a:schemeClr val="accent6">
                      <a:lumMod val="75000"/>
                    </a:schemeClr>
                  </a:solidFill>
                  <a:latin typeface="Ink Free" panose="03080402000500000000" pitchFamily="66" charset="0"/>
                </a:rPr>
                <a:t>2-3yr</a:t>
              </a:r>
            </a:p>
            <a:p>
              <a:pPr algn="ctr"/>
              <a:r>
                <a:rPr lang="en-US" dirty="0">
                  <a:solidFill>
                    <a:schemeClr val="accent6">
                      <a:lumMod val="75000"/>
                    </a:schemeClr>
                  </a:solidFill>
                  <a:latin typeface="Ink Free" panose="03080402000500000000" pitchFamily="66" charset="0"/>
                </a:rPr>
                <a:t>Vision</a:t>
              </a:r>
            </a:p>
          </p:txBody>
        </p:sp>
        <p:sp>
          <p:nvSpPr>
            <p:cNvPr id="37" name="TextBox 36"/>
            <p:cNvSpPr txBox="1"/>
            <p:nvPr/>
          </p:nvSpPr>
          <p:spPr>
            <a:xfrm>
              <a:off x="7175826" y="2558322"/>
              <a:ext cx="1116011" cy="369332"/>
            </a:xfrm>
            <a:prstGeom prst="rect">
              <a:avLst/>
            </a:prstGeom>
            <a:noFill/>
          </p:spPr>
          <p:txBody>
            <a:bodyPr wrap="none" rtlCol="0">
              <a:spAutoFit/>
            </a:bodyPr>
            <a:lstStyle/>
            <a:p>
              <a:r>
                <a:rPr lang="en-US" dirty="0">
                  <a:solidFill>
                    <a:schemeClr val="accent6">
                      <a:lumMod val="75000"/>
                    </a:schemeClr>
                  </a:solidFill>
                  <a:latin typeface="Ink Free" panose="03080402000500000000" pitchFamily="66" charset="0"/>
                </a:rPr>
                <a:t>Expansion</a:t>
              </a:r>
            </a:p>
          </p:txBody>
        </p:sp>
        <p:cxnSp>
          <p:nvCxnSpPr>
            <p:cNvPr id="38" name="Straight Connector 37"/>
            <p:cNvCxnSpPr>
              <a:stCxn id="37" idx="2"/>
              <a:endCxn id="44" idx="7"/>
            </p:cNvCxnSpPr>
            <p:nvPr/>
          </p:nvCxnSpPr>
          <p:spPr>
            <a:xfrm flipH="1">
              <a:off x="7463049" y="2927654"/>
              <a:ext cx="270783" cy="13604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904834" y="3097099"/>
              <a:ext cx="954107" cy="369332"/>
            </a:xfrm>
            <a:prstGeom prst="rect">
              <a:avLst/>
            </a:prstGeom>
            <a:noFill/>
          </p:spPr>
          <p:txBody>
            <a:bodyPr wrap="none" rtlCol="0">
              <a:spAutoFit/>
            </a:bodyPr>
            <a:lstStyle/>
            <a:p>
              <a:r>
                <a:rPr lang="en-US" dirty="0">
                  <a:solidFill>
                    <a:schemeClr val="accent6">
                      <a:lumMod val="75000"/>
                    </a:schemeClr>
                  </a:solidFill>
                  <a:latin typeface="Ink Free" panose="03080402000500000000" pitchFamily="66" charset="0"/>
                </a:rPr>
                <a:t>Growth</a:t>
              </a:r>
            </a:p>
          </p:txBody>
        </p:sp>
        <p:cxnSp>
          <p:nvCxnSpPr>
            <p:cNvPr id="40" name="Straight Connector 39"/>
            <p:cNvCxnSpPr>
              <a:stCxn id="39" idx="1"/>
              <a:endCxn id="44" idx="6"/>
            </p:cNvCxnSpPr>
            <p:nvPr/>
          </p:nvCxnSpPr>
          <p:spPr>
            <a:xfrm flipH="1">
              <a:off x="7634397" y="3281765"/>
              <a:ext cx="270437" cy="441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068601" y="3676001"/>
              <a:ext cx="1364476" cy="369332"/>
            </a:xfrm>
            <a:prstGeom prst="rect">
              <a:avLst/>
            </a:prstGeom>
            <a:noFill/>
          </p:spPr>
          <p:txBody>
            <a:bodyPr wrap="none" rtlCol="0">
              <a:spAutoFit/>
            </a:bodyPr>
            <a:lstStyle/>
            <a:p>
              <a:r>
                <a:rPr lang="en-US" dirty="0">
                  <a:solidFill>
                    <a:schemeClr val="accent6">
                      <a:lumMod val="75000"/>
                    </a:schemeClr>
                  </a:solidFill>
                  <a:latin typeface="Ink Free" panose="03080402000500000000" pitchFamily="66" charset="0"/>
                </a:rPr>
                <a:t>Profitability</a:t>
              </a:r>
            </a:p>
          </p:txBody>
        </p:sp>
        <p:cxnSp>
          <p:nvCxnSpPr>
            <p:cNvPr id="42" name="Straight Connector 41"/>
            <p:cNvCxnSpPr>
              <a:stCxn id="44" idx="5"/>
              <a:endCxn id="41" idx="0"/>
            </p:cNvCxnSpPr>
            <p:nvPr/>
          </p:nvCxnSpPr>
          <p:spPr>
            <a:xfrm>
              <a:off x="7463049" y="3508656"/>
              <a:ext cx="287790" cy="167345"/>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81" idx="6"/>
              <a:endCxn id="44" idx="2"/>
            </p:cNvCxnSpPr>
            <p:nvPr/>
          </p:nvCxnSpPr>
          <p:spPr>
            <a:xfrm>
              <a:off x="5850637" y="3277649"/>
              <a:ext cx="613722" cy="852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2643663" y="3362711"/>
            <a:ext cx="3189445" cy="1459476"/>
            <a:chOff x="1228266" y="3643008"/>
            <a:chExt cx="3189445" cy="1459476"/>
          </a:xfrm>
        </p:grpSpPr>
        <p:sp>
          <p:nvSpPr>
            <p:cNvPr id="55" name="Oval 54"/>
            <p:cNvSpPr/>
            <p:nvPr/>
          </p:nvSpPr>
          <p:spPr>
            <a:xfrm>
              <a:off x="2424275" y="3948721"/>
              <a:ext cx="1170038" cy="54310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2398392" y="4035591"/>
              <a:ext cx="1221808" cy="369332"/>
            </a:xfrm>
            <a:prstGeom prst="rect">
              <a:avLst/>
            </a:prstGeom>
            <a:noFill/>
          </p:spPr>
          <p:txBody>
            <a:bodyPr wrap="none" rtlCol="0">
              <a:spAutoFit/>
            </a:bodyPr>
            <a:lstStyle/>
            <a:p>
              <a:pPr algn="ctr"/>
              <a:r>
                <a:rPr lang="en-US" dirty="0">
                  <a:solidFill>
                    <a:schemeClr val="bg1">
                      <a:lumMod val="50000"/>
                    </a:schemeClr>
                  </a:solidFill>
                  <a:latin typeface="Ink Free" panose="03080402000500000000" pitchFamily="66" charset="0"/>
                </a:rPr>
                <a:t>Customers</a:t>
              </a:r>
            </a:p>
          </p:txBody>
        </p:sp>
        <p:sp>
          <p:nvSpPr>
            <p:cNvPr id="48" name="TextBox 47"/>
            <p:cNvSpPr txBox="1"/>
            <p:nvPr/>
          </p:nvSpPr>
          <p:spPr>
            <a:xfrm>
              <a:off x="3351393" y="4507850"/>
              <a:ext cx="1066318" cy="369332"/>
            </a:xfrm>
            <a:prstGeom prst="rect">
              <a:avLst/>
            </a:prstGeom>
            <a:noFill/>
          </p:spPr>
          <p:txBody>
            <a:bodyPr wrap="non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solidFill>
                    <a:schemeClr val="bg1">
                      <a:lumMod val="50000"/>
                    </a:schemeClr>
                  </a:solidFill>
                </a:rPr>
                <a:t>Domestic</a:t>
              </a:r>
            </a:p>
          </p:txBody>
        </p:sp>
        <p:cxnSp>
          <p:nvCxnSpPr>
            <p:cNvPr id="49" name="Straight Connector 48"/>
            <p:cNvCxnSpPr>
              <a:stCxn id="55" idx="3"/>
              <a:endCxn id="53" idx="0"/>
            </p:cNvCxnSpPr>
            <p:nvPr/>
          </p:nvCxnSpPr>
          <p:spPr>
            <a:xfrm flipH="1">
              <a:off x="1990654" y="4412287"/>
              <a:ext cx="604969" cy="8751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81" idx="3"/>
              <a:endCxn id="55" idx="7"/>
            </p:cNvCxnSpPr>
            <p:nvPr/>
          </p:nvCxnSpPr>
          <p:spPr>
            <a:xfrm flipH="1">
              <a:off x="3422965" y="3643008"/>
              <a:ext cx="472252" cy="3852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692319" y="4733152"/>
              <a:ext cx="670376" cy="369332"/>
            </a:xfrm>
            <a:prstGeom prst="rect">
              <a:avLst/>
            </a:prstGeom>
            <a:noFill/>
          </p:spPr>
          <p:txBody>
            <a:bodyPr wrap="non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solidFill>
                    <a:schemeClr val="bg1">
                      <a:lumMod val="50000"/>
                    </a:schemeClr>
                  </a:solidFill>
                </a:rPr>
                <a:t>Local</a:t>
              </a:r>
            </a:p>
          </p:txBody>
        </p:sp>
        <p:cxnSp>
          <p:nvCxnSpPr>
            <p:cNvPr id="52" name="Straight Connector 51"/>
            <p:cNvCxnSpPr>
              <a:stCxn id="55" idx="4"/>
            </p:cNvCxnSpPr>
            <p:nvPr/>
          </p:nvCxnSpPr>
          <p:spPr>
            <a:xfrm>
              <a:off x="3009294" y="4491822"/>
              <a:ext cx="0" cy="216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228266" y="4499798"/>
              <a:ext cx="1524776" cy="369332"/>
            </a:xfrm>
            <a:prstGeom prst="rect">
              <a:avLst/>
            </a:prstGeom>
            <a:noFill/>
          </p:spPr>
          <p:txBody>
            <a:bodyPr wrap="non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solidFill>
                    <a:schemeClr val="bg1">
                      <a:lumMod val="50000"/>
                    </a:schemeClr>
                  </a:solidFill>
                </a:rPr>
                <a:t>International</a:t>
              </a:r>
            </a:p>
          </p:txBody>
        </p:sp>
        <p:cxnSp>
          <p:nvCxnSpPr>
            <p:cNvPr id="54" name="Straight Connector 53"/>
            <p:cNvCxnSpPr>
              <a:stCxn id="55" idx="5"/>
              <a:endCxn id="48" idx="0"/>
            </p:cNvCxnSpPr>
            <p:nvPr/>
          </p:nvCxnSpPr>
          <p:spPr>
            <a:xfrm>
              <a:off x="3422965" y="4412287"/>
              <a:ext cx="461587" cy="9556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a:off x="5152697" y="2906171"/>
            <a:ext cx="1959191" cy="461665"/>
          </a:xfrm>
          <a:prstGeom prst="rect">
            <a:avLst/>
          </a:prstGeom>
          <a:noFill/>
        </p:spPr>
        <p:txBody>
          <a:bodyPr wrap="none" rtlCol="0">
            <a:spAutoFit/>
          </a:bodyPr>
          <a:lstStyle/>
          <a:p>
            <a:r>
              <a:rPr lang="en-US" sz="2400" dirty="0">
                <a:latin typeface="Ink Free" panose="03080402000500000000" pitchFamily="66" charset="0"/>
              </a:rPr>
              <a:t>Your Business</a:t>
            </a:r>
          </a:p>
        </p:txBody>
      </p:sp>
      <p:sp>
        <p:nvSpPr>
          <p:cNvPr id="81" name="Oval 80"/>
          <p:cNvSpPr/>
          <p:nvPr/>
        </p:nvSpPr>
        <p:spPr>
          <a:xfrm>
            <a:off x="4975117" y="2825601"/>
            <a:ext cx="2290916" cy="6292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Audio 39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0393" y="7044446"/>
            <a:ext cx="487362" cy="487362"/>
          </a:xfrm>
          <a:prstGeom prst="rect">
            <a:avLst/>
          </a:prstGeom>
        </p:spPr>
      </p:pic>
      <p:grpSp>
        <p:nvGrpSpPr>
          <p:cNvPr id="95" name="Group 94"/>
          <p:cNvGrpSpPr/>
          <p:nvPr/>
        </p:nvGrpSpPr>
        <p:grpSpPr>
          <a:xfrm>
            <a:off x="3637685" y="1201654"/>
            <a:ext cx="4992597" cy="1609659"/>
            <a:chOff x="2222288" y="939006"/>
            <a:chExt cx="4992597" cy="1609659"/>
          </a:xfrm>
        </p:grpSpPr>
        <p:sp>
          <p:nvSpPr>
            <p:cNvPr id="72" name="TextBox 71"/>
            <p:cNvSpPr txBox="1"/>
            <p:nvPr/>
          </p:nvSpPr>
          <p:spPr>
            <a:xfrm>
              <a:off x="2222288" y="1297156"/>
              <a:ext cx="1584087" cy="369332"/>
            </a:xfrm>
            <a:prstGeom prst="rect">
              <a:avLst/>
            </a:prstGeom>
            <a:noFill/>
          </p:spPr>
          <p:txBody>
            <a:bodyPr wrap="none" rtlCol="0">
              <a:spAutoFit/>
            </a:bodyPr>
            <a:lstStyle/>
            <a:p>
              <a:pPr algn="ctr"/>
              <a:r>
                <a:rPr lang="en-US" dirty="0">
                  <a:solidFill>
                    <a:schemeClr val="accent1">
                      <a:lumMod val="75000"/>
                    </a:schemeClr>
                  </a:solidFill>
                  <a:latin typeface="Ink Free" panose="03080402000500000000" pitchFamily="66" charset="0"/>
                </a:rPr>
                <a:t>Sales/Revenue</a:t>
              </a:r>
            </a:p>
          </p:txBody>
        </p:sp>
        <p:grpSp>
          <p:nvGrpSpPr>
            <p:cNvPr id="94" name="Group 93"/>
            <p:cNvGrpSpPr/>
            <p:nvPr/>
          </p:nvGrpSpPr>
          <p:grpSpPr>
            <a:xfrm>
              <a:off x="3806375" y="939006"/>
              <a:ext cx="3408510" cy="1609659"/>
              <a:chOff x="3806375" y="939006"/>
              <a:chExt cx="3408510" cy="1609659"/>
            </a:xfrm>
          </p:grpSpPr>
          <p:cxnSp>
            <p:nvCxnSpPr>
              <p:cNvPr id="73" name="Straight Connector 72"/>
              <p:cNvCxnSpPr>
                <a:stCxn id="78" idx="1"/>
                <a:endCxn id="72" idx="3"/>
              </p:cNvCxnSpPr>
              <p:nvPr/>
            </p:nvCxnSpPr>
            <p:spPr>
              <a:xfrm flipH="1" flipV="1">
                <a:off x="3806375" y="1481822"/>
                <a:ext cx="270168" cy="196697"/>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102290" y="1568867"/>
                <a:ext cx="1205779" cy="646331"/>
              </a:xfrm>
              <a:prstGeom prst="rect">
                <a:avLst/>
              </a:prstGeom>
              <a:noFill/>
            </p:spPr>
            <p:txBody>
              <a:bodyPr wrap="none" rtlCol="0">
                <a:spAutoFit/>
              </a:bodyPr>
              <a:lstStyle/>
              <a:p>
                <a:pPr algn="ctr"/>
                <a:r>
                  <a:rPr lang="en-US" dirty="0">
                    <a:solidFill>
                      <a:schemeClr val="accent1">
                        <a:lumMod val="75000"/>
                      </a:schemeClr>
                    </a:solidFill>
                    <a:latin typeface="Ink Free" panose="03080402000500000000" pitchFamily="66" charset="0"/>
                  </a:rPr>
                  <a:t>2020 </a:t>
                </a:r>
              </a:p>
              <a:p>
                <a:pPr algn="ctr"/>
                <a:r>
                  <a:rPr lang="en-US" dirty="0">
                    <a:solidFill>
                      <a:schemeClr val="accent1">
                        <a:lumMod val="75000"/>
                      </a:schemeClr>
                    </a:solidFill>
                    <a:latin typeface="Ink Free" panose="03080402000500000000" pitchFamily="66" charset="0"/>
                  </a:rPr>
                  <a:t>Objectives</a:t>
                </a:r>
              </a:p>
            </p:txBody>
          </p:sp>
          <p:sp>
            <p:nvSpPr>
              <p:cNvPr id="78" name="Oval 77"/>
              <p:cNvSpPr/>
              <p:nvPr/>
            </p:nvSpPr>
            <p:spPr>
              <a:xfrm>
                <a:off x="3816153" y="1586365"/>
                <a:ext cx="1778052" cy="62926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stCxn id="78" idx="4"/>
                <a:endCxn id="81" idx="0"/>
              </p:cNvCxnSpPr>
              <p:nvPr/>
            </p:nvCxnSpPr>
            <p:spPr>
              <a:xfrm flipH="1">
                <a:off x="4705178" y="2215629"/>
                <a:ext cx="1" cy="333036"/>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600340" y="1290590"/>
                <a:ext cx="1614545" cy="369332"/>
              </a:xfrm>
              <a:prstGeom prst="rect">
                <a:avLst/>
              </a:prstGeom>
              <a:noFill/>
            </p:spPr>
            <p:txBody>
              <a:bodyPr wrap="none" rtlCol="0">
                <a:spAutoFit/>
              </a:bodyPr>
              <a:lstStyle/>
              <a:p>
                <a:r>
                  <a:rPr lang="en-US" dirty="0">
                    <a:solidFill>
                      <a:schemeClr val="accent1">
                        <a:lumMod val="75000"/>
                      </a:schemeClr>
                    </a:solidFill>
                    <a:latin typeface="Ink Free" panose="03080402000500000000" pitchFamily="66" charset="0"/>
                  </a:rPr>
                  <a:t>Fixed Expenses</a:t>
                </a:r>
              </a:p>
            </p:txBody>
          </p:sp>
          <p:cxnSp>
            <p:nvCxnSpPr>
              <p:cNvPr id="84" name="Straight Connector 83"/>
              <p:cNvCxnSpPr>
                <a:stCxn id="83" idx="1"/>
              </p:cNvCxnSpPr>
              <p:nvPr/>
            </p:nvCxnSpPr>
            <p:spPr>
              <a:xfrm flipH="1">
                <a:off x="5272856" y="1475256"/>
                <a:ext cx="327484" cy="203263"/>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996327" y="939006"/>
                <a:ext cx="1411233" cy="369332"/>
              </a:xfrm>
              <a:prstGeom prst="rect">
                <a:avLst/>
              </a:prstGeom>
              <a:noFill/>
            </p:spPr>
            <p:txBody>
              <a:bodyPr wrap="square" rtlCol="0">
                <a:spAutoFit/>
              </a:bodyPr>
              <a:lstStyle/>
              <a:p>
                <a:pPr algn="ctr"/>
                <a:r>
                  <a:rPr lang="en-US" dirty="0">
                    <a:solidFill>
                      <a:schemeClr val="accent1">
                        <a:lumMod val="75000"/>
                      </a:schemeClr>
                    </a:solidFill>
                    <a:latin typeface="Ink Free" panose="03080402000500000000" pitchFamily="66" charset="0"/>
                  </a:rPr>
                  <a:t>Operations</a:t>
                </a:r>
                <a:endParaRPr lang="en-US" dirty="0"/>
              </a:p>
            </p:txBody>
          </p:sp>
          <p:cxnSp>
            <p:nvCxnSpPr>
              <p:cNvPr id="86" name="Straight Connector 85"/>
              <p:cNvCxnSpPr>
                <a:stCxn id="85" idx="2"/>
                <a:endCxn id="77" idx="0"/>
              </p:cNvCxnSpPr>
              <p:nvPr/>
            </p:nvCxnSpPr>
            <p:spPr>
              <a:xfrm>
                <a:off x="4701944" y="1308338"/>
                <a:ext cx="3236" cy="26052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p:nvGrpSpPr>
        <p:grpSpPr>
          <a:xfrm>
            <a:off x="6504615" y="3348423"/>
            <a:ext cx="2524004" cy="1479212"/>
            <a:chOff x="4958044" y="3998088"/>
            <a:chExt cx="2524004" cy="1479212"/>
          </a:xfrm>
        </p:grpSpPr>
        <p:sp>
          <p:nvSpPr>
            <p:cNvPr id="11" name="Oval 10"/>
            <p:cNvSpPr/>
            <p:nvPr/>
          </p:nvSpPr>
          <p:spPr>
            <a:xfrm>
              <a:off x="5762574" y="4308670"/>
              <a:ext cx="892667" cy="54310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12006" y="4405700"/>
              <a:ext cx="793808" cy="369332"/>
            </a:xfrm>
            <a:prstGeom prst="rect">
              <a:avLst/>
            </a:prstGeom>
            <a:noFill/>
          </p:spPr>
          <p:txBody>
            <a:bodyPr wrap="none" rtlCol="0">
              <a:spAutoFit/>
            </a:bodyPr>
            <a:lstStyle/>
            <a:p>
              <a:pPr algn="ctr"/>
              <a:r>
                <a:rPr lang="en-US" dirty="0">
                  <a:solidFill>
                    <a:schemeClr val="bg1">
                      <a:lumMod val="50000"/>
                    </a:schemeClr>
                  </a:solidFill>
                  <a:latin typeface="Ink Free" panose="03080402000500000000" pitchFamily="66" charset="0"/>
                </a:rPr>
                <a:t>People</a:t>
              </a:r>
            </a:p>
          </p:txBody>
        </p:sp>
        <p:cxnSp>
          <p:nvCxnSpPr>
            <p:cNvPr id="6" name="Straight Connector 5"/>
            <p:cNvCxnSpPr>
              <a:stCxn id="11" idx="1"/>
              <a:endCxn id="81" idx="5"/>
            </p:cNvCxnSpPr>
            <p:nvPr/>
          </p:nvCxnSpPr>
          <p:spPr>
            <a:xfrm flipH="1" flipV="1">
              <a:off x="5383965" y="3998088"/>
              <a:ext cx="509337" cy="3901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58044" y="4873801"/>
              <a:ext cx="877880" cy="369332"/>
            </a:xfrm>
            <a:prstGeom prst="rect">
              <a:avLst/>
            </a:prstGeom>
            <a:noFill/>
          </p:spPr>
          <p:txBody>
            <a:bodyPr wrap="square" rtlCol="0">
              <a:spAutoFit/>
            </a:bodyPr>
            <a:lstStyle/>
            <a:p>
              <a:pPr algn="ctr"/>
              <a:r>
                <a:rPr lang="en-US" dirty="0">
                  <a:solidFill>
                    <a:schemeClr val="bg1">
                      <a:lumMod val="50000"/>
                    </a:schemeClr>
                  </a:solidFill>
                  <a:latin typeface="Ink Free" panose="03080402000500000000" pitchFamily="66" charset="0"/>
                </a:rPr>
                <a:t>Family</a:t>
              </a:r>
            </a:p>
          </p:txBody>
        </p:sp>
        <p:cxnSp>
          <p:nvCxnSpPr>
            <p:cNvPr id="8" name="Straight Connector 7"/>
            <p:cNvCxnSpPr>
              <a:stCxn id="11" idx="3"/>
              <a:endCxn id="7" idx="0"/>
            </p:cNvCxnSpPr>
            <p:nvPr/>
          </p:nvCxnSpPr>
          <p:spPr>
            <a:xfrm flipH="1">
              <a:off x="5396984" y="4772236"/>
              <a:ext cx="496318" cy="1015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22517" y="4863468"/>
              <a:ext cx="859531" cy="369332"/>
            </a:xfrm>
            <a:prstGeom prst="rect">
              <a:avLst/>
            </a:prstGeom>
            <a:noFill/>
          </p:spPr>
          <p:txBody>
            <a:bodyPr wrap="none" rtlCol="0">
              <a:spAutoFit/>
            </a:bodyPr>
            <a:lstStyle/>
            <a:p>
              <a:pPr algn="ctr"/>
              <a:r>
                <a:rPr lang="en-US" dirty="0">
                  <a:solidFill>
                    <a:schemeClr val="bg1">
                      <a:lumMod val="50000"/>
                    </a:schemeClr>
                  </a:solidFill>
                  <a:latin typeface="Ink Free" panose="03080402000500000000" pitchFamily="66" charset="0"/>
                </a:rPr>
                <a:t>Health</a:t>
              </a:r>
            </a:p>
          </p:txBody>
        </p:sp>
        <p:cxnSp>
          <p:nvCxnSpPr>
            <p:cNvPr id="10" name="Straight Connector 9"/>
            <p:cNvCxnSpPr>
              <a:stCxn id="11" idx="5"/>
              <a:endCxn id="9" idx="0"/>
            </p:cNvCxnSpPr>
            <p:nvPr/>
          </p:nvCxnSpPr>
          <p:spPr>
            <a:xfrm>
              <a:off x="6524513" y="4772236"/>
              <a:ext cx="527770" cy="912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520057" y="5107968"/>
              <a:ext cx="1406154" cy="369332"/>
            </a:xfrm>
            <a:prstGeom prst="rect">
              <a:avLst/>
            </a:prstGeom>
            <a:noFill/>
          </p:spPr>
          <p:txBody>
            <a:bodyPr wrap="none" rtlCol="0">
              <a:spAutoFit/>
            </a:bodyPr>
            <a:lstStyle>
              <a:defPPr>
                <a:defRPr lang="en-US"/>
              </a:defPPr>
              <a:lvl1pPr algn="ctr">
                <a:defRPr>
                  <a:solidFill>
                    <a:schemeClr val="accent2">
                      <a:lumMod val="50000"/>
                    </a:schemeClr>
                  </a:solidFill>
                  <a:latin typeface="Ink Free" panose="03080402000500000000" pitchFamily="66" charset="0"/>
                </a:defRPr>
              </a:lvl1pPr>
            </a:lstStyle>
            <a:p>
              <a:r>
                <a:rPr lang="en-US" dirty="0">
                  <a:solidFill>
                    <a:schemeClr val="bg1">
                      <a:lumMod val="50000"/>
                    </a:schemeClr>
                  </a:solidFill>
                </a:rPr>
                <a:t>Engagement</a:t>
              </a:r>
            </a:p>
          </p:txBody>
        </p:sp>
        <p:cxnSp>
          <p:nvCxnSpPr>
            <p:cNvPr id="88" name="Straight Connector 87"/>
            <p:cNvCxnSpPr>
              <a:stCxn id="11" idx="4"/>
              <a:endCxn id="87" idx="0"/>
            </p:cNvCxnSpPr>
            <p:nvPr/>
          </p:nvCxnSpPr>
          <p:spPr>
            <a:xfrm>
              <a:off x="6208908" y="4851771"/>
              <a:ext cx="14226" cy="2561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3430826" y="672670"/>
            <a:ext cx="5057867" cy="864100"/>
            <a:chOff x="2015429" y="608865"/>
            <a:chExt cx="5057867" cy="950509"/>
          </a:xfrm>
        </p:grpSpPr>
        <p:sp>
          <p:nvSpPr>
            <p:cNvPr id="102" name="Oval 101"/>
            <p:cNvSpPr/>
            <p:nvPr/>
          </p:nvSpPr>
          <p:spPr>
            <a:xfrm>
              <a:off x="3957169" y="1173892"/>
              <a:ext cx="1489548" cy="3854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5450736" y="859260"/>
              <a:ext cx="1622560" cy="369332"/>
            </a:xfrm>
            <a:prstGeom prst="rect">
              <a:avLst/>
            </a:prstGeom>
            <a:noFill/>
          </p:spPr>
          <p:txBody>
            <a:bodyPr wrap="none" rtlCol="0">
              <a:spAutoFit/>
            </a:bodyPr>
            <a:lstStyle/>
            <a:p>
              <a:r>
                <a:rPr lang="en-US" dirty="0">
                  <a:solidFill>
                    <a:schemeClr val="accent1">
                      <a:lumMod val="75000"/>
                    </a:schemeClr>
                  </a:solidFill>
                  <a:latin typeface="Ink Free" panose="03080402000500000000" pitchFamily="66" charset="0"/>
                </a:rPr>
                <a:t>Manufacturing</a:t>
              </a:r>
            </a:p>
          </p:txBody>
        </p:sp>
        <p:cxnSp>
          <p:nvCxnSpPr>
            <p:cNvPr id="104" name="Straight Connector 103"/>
            <p:cNvCxnSpPr>
              <a:stCxn id="103" idx="1"/>
              <a:endCxn id="102" idx="7"/>
            </p:cNvCxnSpPr>
            <p:nvPr/>
          </p:nvCxnSpPr>
          <p:spPr>
            <a:xfrm flipH="1">
              <a:off x="5228578" y="1043926"/>
              <a:ext cx="222158" cy="186419"/>
            </a:xfrm>
            <a:prstGeom prst="line">
              <a:avLst/>
            </a:prstGeom>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033752" y="608865"/>
              <a:ext cx="1332800" cy="369332"/>
            </a:xfrm>
            <a:prstGeom prst="rect">
              <a:avLst/>
            </a:prstGeom>
            <a:noFill/>
          </p:spPr>
          <p:txBody>
            <a:bodyPr wrap="square" rtlCol="0">
              <a:spAutoFit/>
            </a:bodyPr>
            <a:lstStyle/>
            <a:p>
              <a:r>
                <a:rPr lang="en-US" dirty="0">
                  <a:solidFill>
                    <a:schemeClr val="accent1">
                      <a:lumMod val="75000"/>
                    </a:schemeClr>
                  </a:solidFill>
                  <a:latin typeface="Ink Free" panose="03080402000500000000" pitchFamily="66" charset="0"/>
                </a:rPr>
                <a:t>Engineering</a:t>
              </a:r>
            </a:p>
          </p:txBody>
        </p:sp>
        <p:cxnSp>
          <p:nvCxnSpPr>
            <p:cNvPr id="109" name="Straight Connector 108"/>
            <p:cNvCxnSpPr>
              <a:stCxn id="108" idx="2"/>
              <a:endCxn id="102" idx="0"/>
            </p:cNvCxnSpPr>
            <p:nvPr/>
          </p:nvCxnSpPr>
          <p:spPr>
            <a:xfrm>
              <a:off x="4700152" y="978197"/>
              <a:ext cx="1791" cy="195695"/>
            </a:xfrm>
            <a:prstGeom prst="line">
              <a:avLst/>
            </a:prstGeom>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2015429" y="843753"/>
              <a:ext cx="1897184" cy="369332"/>
            </a:xfrm>
            <a:prstGeom prst="rect">
              <a:avLst/>
            </a:prstGeom>
            <a:noFill/>
          </p:spPr>
          <p:txBody>
            <a:bodyPr wrap="square" rtlCol="0">
              <a:spAutoFit/>
            </a:bodyPr>
            <a:lstStyle/>
            <a:p>
              <a:r>
                <a:rPr lang="en-US" dirty="0">
                  <a:solidFill>
                    <a:schemeClr val="accent1">
                      <a:lumMod val="75000"/>
                    </a:schemeClr>
                  </a:solidFill>
                  <a:latin typeface="Ink Free" panose="03080402000500000000" pitchFamily="66" charset="0"/>
                </a:rPr>
                <a:t>Customer Service</a:t>
              </a:r>
            </a:p>
          </p:txBody>
        </p:sp>
        <p:cxnSp>
          <p:nvCxnSpPr>
            <p:cNvPr id="123" name="Straight Connector 122"/>
            <p:cNvCxnSpPr>
              <a:stCxn id="122" idx="3"/>
              <a:endCxn id="102" idx="1"/>
            </p:cNvCxnSpPr>
            <p:nvPr/>
          </p:nvCxnSpPr>
          <p:spPr>
            <a:xfrm>
              <a:off x="3912613" y="1028419"/>
              <a:ext cx="262695" cy="20192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22579" y="-24010"/>
            <a:ext cx="11966225" cy="584775"/>
            <a:chOff x="-5" y="-57877"/>
            <a:chExt cx="11966225" cy="584779"/>
          </a:xfrm>
        </p:grpSpPr>
        <p:sp>
          <p:nvSpPr>
            <p:cNvPr id="148" name="TextBox 147"/>
            <p:cNvSpPr txBox="1"/>
            <p:nvPr/>
          </p:nvSpPr>
          <p:spPr>
            <a:xfrm>
              <a:off x="-5" y="-57877"/>
              <a:ext cx="7773664" cy="584779"/>
            </a:xfrm>
            <a:prstGeom prst="rect">
              <a:avLst/>
            </a:prstGeom>
            <a:noFill/>
          </p:spPr>
          <p:txBody>
            <a:bodyPr wrap="square" rtlCol="0">
              <a:spAutoFit/>
            </a:bodyPr>
            <a:lstStyle/>
            <a:p>
              <a:r>
                <a:rPr lang="en-US" sz="3200" i="1" dirty="0">
                  <a:solidFill>
                    <a:schemeClr val="bg1"/>
                  </a:solidFill>
                </a:rPr>
                <a:t>Widen the View &amp; Map the Business</a:t>
              </a:r>
            </a:p>
          </p:txBody>
        </p:sp>
        <p:cxnSp>
          <p:nvCxnSpPr>
            <p:cNvPr id="149" name="Straight Connector 148"/>
            <p:cNvCxnSpPr/>
            <p:nvPr/>
          </p:nvCxnSpPr>
          <p:spPr>
            <a:xfrm>
              <a:off x="262217" y="506017"/>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2320866" y="1176676"/>
            <a:ext cx="2894676" cy="750413"/>
            <a:chOff x="774295" y="1283396"/>
            <a:chExt cx="2894676" cy="750413"/>
          </a:xfrm>
        </p:grpSpPr>
        <p:sp>
          <p:nvSpPr>
            <p:cNvPr id="139" name="Oval 138"/>
            <p:cNvSpPr/>
            <p:nvPr/>
          </p:nvSpPr>
          <p:spPr>
            <a:xfrm>
              <a:off x="2083805" y="1648327"/>
              <a:ext cx="1585166" cy="3854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774295" y="1658134"/>
              <a:ext cx="1066163" cy="369332"/>
            </a:xfrm>
            <a:prstGeom prst="rect">
              <a:avLst/>
            </a:prstGeom>
            <a:noFill/>
          </p:spPr>
          <p:txBody>
            <a:bodyPr wrap="square" rtlCol="0">
              <a:spAutoFit/>
            </a:bodyPr>
            <a:lstStyle/>
            <a:p>
              <a:pPr algn="r"/>
              <a:r>
                <a:rPr lang="en-US" dirty="0">
                  <a:solidFill>
                    <a:schemeClr val="accent1">
                      <a:lumMod val="75000"/>
                    </a:schemeClr>
                  </a:solidFill>
                  <a:latin typeface="Ink Free" panose="03080402000500000000" pitchFamily="66" charset="0"/>
                </a:rPr>
                <a:t>In-Store</a:t>
              </a:r>
            </a:p>
          </p:txBody>
        </p:sp>
        <p:cxnSp>
          <p:nvCxnSpPr>
            <p:cNvPr id="142" name="Straight Connector 141"/>
            <p:cNvCxnSpPr>
              <a:stCxn id="139" idx="2"/>
              <a:endCxn id="140" idx="3"/>
            </p:cNvCxnSpPr>
            <p:nvPr/>
          </p:nvCxnSpPr>
          <p:spPr>
            <a:xfrm flipH="1">
              <a:off x="1840458" y="1841068"/>
              <a:ext cx="243347" cy="1732"/>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787682" y="1283396"/>
              <a:ext cx="1155138" cy="369332"/>
            </a:xfrm>
            <a:prstGeom prst="rect">
              <a:avLst/>
            </a:prstGeom>
            <a:noFill/>
          </p:spPr>
          <p:txBody>
            <a:bodyPr wrap="square" rtlCol="0">
              <a:spAutoFit/>
            </a:bodyPr>
            <a:lstStyle/>
            <a:p>
              <a:r>
                <a:rPr lang="en-US" dirty="0">
                  <a:solidFill>
                    <a:schemeClr val="accent1">
                      <a:lumMod val="75000"/>
                    </a:schemeClr>
                  </a:solidFill>
                  <a:latin typeface="Ink Free" panose="03080402000500000000" pitchFamily="66" charset="0"/>
                </a:rPr>
                <a:t>Internet</a:t>
              </a:r>
            </a:p>
          </p:txBody>
        </p:sp>
        <p:cxnSp>
          <p:nvCxnSpPr>
            <p:cNvPr id="151" name="Straight Connector 150"/>
            <p:cNvCxnSpPr>
              <a:stCxn id="150" idx="3"/>
              <a:endCxn id="139" idx="1"/>
            </p:cNvCxnSpPr>
            <p:nvPr/>
          </p:nvCxnSpPr>
          <p:spPr>
            <a:xfrm>
              <a:off x="1942820" y="1468062"/>
              <a:ext cx="373127" cy="23671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4" name="Picture 123"/>
          <p:cNvPicPr>
            <a:picLocks noChangeAspect="1"/>
          </p:cNvPicPr>
          <p:nvPr/>
        </p:nvPicPr>
        <p:blipFill>
          <a:blip r:embed="rId6"/>
          <a:stretch>
            <a:fillRect/>
          </a:stretch>
        </p:blipFill>
        <p:spPr>
          <a:xfrm>
            <a:off x="11541883" y="243840"/>
            <a:ext cx="589157" cy="583474"/>
          </a:xfrm>
          <a:prstGeom prst="rect">
            <a:avLst/>
          </a:prstGeom>
        </p:spPr>
      </p:pic>
      <p:grpSp>
        <p:nvGrpSpPr>
          <p:cNvPr id="5" name="Group 4"/>
          <p:cNvGrpSpPr/>
          <p:nvPr/>
        </p:nvGrpSpPr>
        <p:grpSpPr>
          <a:xfrm>
            <a:off x="1200668" y="1935292"/>
            <a:ext cx="9902134" cy="4543525"/>
            <a:chOff x="1200668" y="1935292"/>
            <a:chExt cx="9902134" cy="4543525"/>
          </a:xfrm>
        </p:grpSpPr>
        <p:grpSp>
          <p:nvGrpSpPr>
            <p:cNvPr id="96" name="Group 95"/>
            <p:cNvGrpSpPr/>
            <p:nvPr/>
          </p:nvGrpSpPr>
          <p:grpSpPr>
            <a:xfrm>
              <a:off x="3322630" y="1935292"/>
              <a:ext cx="5484196" cy="802848"/>
              <a:chOff x="1907234" y="1715509"/>
              <a:chExt cx="5484196" cy="802848"/>
            </a:xfrm>
          </p:grpSpPr>
          <p:sp>
            <p:nvSpPr>
              <p:cNvPr id="62" name="TextBox 61"/>
              <p:cNvSpPr txBox="1"/>
              <p:nvPr/>
            </p:nvSpPr>
            <p:spPr>
              <a:xfrm>
                <a:off x="6042984" y="1715509"/>
                <a:ext cx="1348446" cy="369332"/>
              </a:xfrm>
              <a:prstGeom prst="rect">
                <a:avLst/>
              </a:prstGeom>
              <a:noFill/>
            </p:spPr>
            <p:txBody>
              <a:bodyPr wrap="none" rtlCol="0">
                <a:spAutoFit/>
              </a:bodyPr>
              <a:lstStyle/>
              <a:p>
                <a:r>
                  <a:rPr lang="en-US" dirty="0">
                    <a:solidFill>
                      <a:schemeClr val="accent1">
                        <a:lumMod val="75000"/>
                      </a:schemeClr>
                    </a:solidFill>
                    <a:latin typeface="Ink Free" panose="03080402000500000000" pitchFamily="66" charset="0"/>
                  </a:rPr>
                  <a:t>Distribution</a:t>
                </a:r>
              </a:p>
            </p:txBody>
          </p:sp>
          <p:cxnSp>
            <p:nvCxnSpPr>
              <p:cNvPr id="63" name="Straight Connector 62"/>
              <p:cNvCxnSpPr>
                <a:stCxn id="78" idx="6"/>
                <a:endCxn id="62" idx="1"/>
              </p:cNvCxnSpPr>
              <p:nvPr/>
            </p:nvCxnSpPr>
            <p:spPr>
              <a:xfrm flipV="1">
                <a:off x="5594206" y="1900175"/>
                <a:ext cx="448778" cy="43687"/>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102042" y="2149025"/>
                <a:ext cx="1702710" cy="369332"/>
              </a:xfrm>
              <a:prstGeom prst="rect">
                <a:avLst/>
              </a:prstGeom>
              <a:noFill/>
            </p:spPr>
            <p:txBody>
              <a:bodyPr wrap="none" rtlCol="0">
                <a:spAutoFit/>
              </a:bodyPr>
              <a:lstStyle/>
              <a:p>
                <a:r>
                  <a:rPr lang="en-US" dirty="0">
                    <a:solidFill>
                      <a:schemeClr val="accent1">
                        <a:lumMod val="75000"/>
                      </a:schemeClr>
                    </a:solidFill>
                    <a:latin typeface="Ink Free" panose="03080402000500000000" pitchFamily="66" charset="0"/>
                  </a:rPr>
                  <a:t>Infrastructure</a:t>
                </a:r>
              </a:p>
            </p:txBody>
          </p:sp>
          <p:cxnSp>
            <p:nvCxnSpPr>
              <p:cNvPr id="61" name="Straight Connector 60"/>
              <p:cNvCxnSpPr>
                <a:stCxn id="78" idx="3"/>
                <a:endCxn id="60" idx="3"/>
              </p:cNvCxnSpPr>
              <p:nvPr/>
            </p:nvCxnSpPr>
            <p:spPr>
              <a:xfrm flipH="1">
                <a:off x="3804752" y="2166340"/>
                <a:ext cx="271792" cy="167351"/>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85181" y="2140862"/>
                <a:ext cx="1202573" cy="369332"/>
              </a:xfrm>
              <a:prstGeom prst="rect">
                <a:avLst/>
              </a:prstGeom>
              <a:noFill/>
            </p:spPr>
            <p:txBody>
              <a:bodyPr wrap="none" rtlCol="0">
                <a:spAutoFit/>
              </a:bodyPr>
              <a:lstStyle/>
              <a:p>
                <a:r>
                  <a:rPr lang="en-US" dirty="0">
                    <a:solidFill>
                      <a:schemeClr val="accent1">
                        <a:lumMod val="75000"/>
                      </a:schemeClr>
                    </a:solidFill>
                    <a:latin typeface="Ink Free" panose="03080402000500000000" pitchFamily="66" charset="0"/>
                  </a:rPr>
                  <a:t>Marketing</a:t>
                </a:r>
              </a:p>
            </p:txBody>
          </p:sp>
          <p:cxnSp>
            <p:nvCxnSpPr>
              <p:cNvPr id="70" name="Straight Connector 69"/>
              <p:cNvCxnSpPr>
                <a:stCxn id="69" idx="1"/>
                <a:endCxn id="78" idx="5"/>
              </p:cNvCxnSpPr>
              <p:nvPr/>
            </p:nvCxnSpPr>
            <p:spPr>
              <a:xfrm flipH="1" flipV="1">
                <a:off x="5333816" y="2166340"/>
                <a:ext cx="251365" cy="159188"/>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907234" y="1715509"/>
                <a:ext cx="1409361" cy="369332"/>
              </a:xfrm>
              <a:prstGeom prst="rect">
                <a:avLst/>
              </a:prstGeom>
              <a:noFill/>
            </p:spPr>
            <p:txBody>
              <a:bodyPr wrap="none" rtlCol="0">
                <a:spAutoFit/>
              </a:bodyPr>
              <a:lstStyle/>
              <a:p>
                <a:pPr algn="ctr"/>
                <a:r>
                  <a:rPr lang="en-US" dirty="0">
                    <a:solidFill>
                      <a:schemeClr val="accent1">
                        <a:lumMod val="75000"/>
                      </a:schemeClr>
                    </a:solidFill>
                    <a:latin typeface="Ink Free" panose="03080402000500000000" pitchFamily="66" charset="0"/>
                  </a:rPr>
                  <a:t>Supply Chain</a:t>
                </a:r>
              </a:p>
            </p:txBody>
          </p:sp>
          <p:cxnSp>
            <p:nvCxnSpPr>
              <p:cNvPr id="68" name="Straight Connector 67"/>
              <p:cNvCxnSpPr>
                <a:stCxn id="78" idx="2"/>
                <a:endCxn id="67" idx="3"/>
              </p:cNvCxnSpPr>
              <p:nvPr/>
            </p:nvCxnSpPr>
            <p:spPr>
              <a:xfrm flipH="1" flipV="1">
                <a:off x="3316595" y="1900175"/>
                <a:ext cx="499559" cy="436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200668" y="5894042"/>
              <a:ext cx="9902134" cy="584775"/>
            </a:xfrm>
            <a:prstGeom prst="rect">
              <a:avLst/>
            </a:prstGeom>
            <a:noFill/>
          </p:spPr>
          <p:txBody>
            <a:bodyPr wrap="none" rtlCol="0">
              <a:spAutoFit/>
            </a:bodyPr>
            <a:lstStyle/>
            <a:p>
              <a:pPr algn="ctr"/>
              <a:r>
                <a:rPr lang="en-US" sz="3200" dirty="0" smtClean="0">
                  <a:solidFill>
                    <a:srgbClr val="C00000"/>
                  </a:solidFill>
                </a:rPr>
                <a:t>Your business is much more than your 2020 P&amp;L statement</a:t>
              </a:r>
              <a:endParaRPr lang="en-US" sz="3200" dirty="0">
                <a:solidFill>
                  <a:srgbClr val="C00000"/>
                </a:solidFill>
              </a:endParaRPr>
            </a:p>
          </p:txBody>
        </p:sp>
      </p:grpSp>
      <p:pic>
        <p:nvPicPr>
          <p:cNvPr id="101" name="Picture 100"/>
          <p:cNvPicPr>
            <a:picLocks noChangeAspect="1"/>
          </p:cNvPicPr>
          <p:nvPr/>
        </p:nvPicPr>
        <p:blipFill rotWithShape="1">
          <a:blip r:embed="rId7">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15979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0"/>
                            </p:stCondLst>
                            <p:childTnLst>
                              <p:par>
                                <p:cTn id="13" presetID="10" presetClass="entr" presetSubtype="0" fill="hold" nodeType="afterEffect">
                                  <p:stCondLst>
                                    <p:cond delay="250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childTnLst>
                          </p:cTn>
                        </p:par>
                        <p:par>
                          <p:cTn id="16" fill="hold">
                            <p:stCondLst>
                              <p:cond delay="8000"/>
                            </p:stCondLst>
                            <p:childTnLst>
                              <p:par>
                                <p:cTn id="17" presetID="10" presetClass="entr" presetSubtype="0" fill="hold" nodeType="afterEffect">
                                  <p:stCondLst>
                                    <p:cond delay="100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childTnLst>
                          </p:cTn>
                        </p:par>
                        <p:par>
                          <p:cTn id="20" fill="hold">
                            <p:stCondLst>
                              <p:cond delay="9500"/>
                            </p:stCondLst>
                            <p:childTnLst>
                              <p:par>
                                <p:cTn id="21" presetID="10" presetClass="entr" presetSubtype="0" fill="hold" nodeType="afterEffect">
                                  <p:stCondLst>
                                    <p:cond delay="100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p:stCondLst>
                              <p:cond delay="11000"/>
                            </p:stCondLst>
                            <p:childTnLst>
                              <p:par>
                                <p:cTn id="25" presetID="10" presetClass="entr" presetSubtype="0" fill="hold" nodeType="afterEffect">
                                  <p:stCondLst>
                                    <p:cond delay="100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par>
                          <p:cTn id="28" fill="hold">
                            <p:stCondLst>
                              <p:cond delay="12500"/>
                            </p:stCondLst>
                            <p:childTnLst>
                              <p:par>
                                <p:cTn id="29" presetID="10" presetClass="entr" presetSubtype="0" fill="hold" nodeType="afterEffect">
                                  <p:stCondLst>
                                    <p:cond delay="100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14000"/>
                            </p:stCondLst>
                            <p:childTnLst>
                              <p:par>
                                <p:cTn id="33" presetID="10" presetClass="entr" presetSubtype="0" fill="hold" nodeType="afterEffect">
                                  <p:stCondLst>
                                    <p:cond delay="1000"/>
                                  </p:stCondLst>
                                  <p:childTnLst>
                                    <p:set>
                                      <p:cBhvr>
                                        <p:cTn id="34" dur="1" fill="hold">
                                          <p:stCondLst>
                                            <p:cond delay="0"/>
                                          </p:stCondLst>
                                        </p:cTn>
                                        <p:tgtEl>
                                          <p:spTgt spid="128"/>
                                        </p:tgtEl>
                                        <p:attrNameLst>
                                          <p:attrName>style.visibility</p:attrName>
                                        </p:attrNameLst>
                                      </p:cBhvr>
                                      <p:to>
                                        <p:strVal val="visible"/>
                                      </p:to>
                                    </p:set>
                                    <p:animEffect transition="in" filter="fade">
                                      <p:cBhvr>
                                        <p:cTn id="35" dur="500"/>
                                        <p:tgtEl>
                                          <p:spTgt spid="128"/>
                                        </p:tgtEl>
                                      </p:cBhvr>
                                    </p:animEffect>
                                  </p:childTnLst>
                                </p:cTn>
                              </p:par>
                            </p:childTnLst>
                          </p:cTn>
                        </p:par>
                        <p:par>
                          <p:cTn id="36" fill="hold">
                            <p:stCondLst>
                              <p:cond delay="15500"/>
                            </p:stCondLst>
                            <p:childTnLst>
                              <p:par>
                                <p:cTn id="37" presetID="10" presetClass="entr" presetSubtype="0" fill="hold" nodeType="afterEffect">
                                  <p:stCondLst>
                                    <p:cond delay="1000"/>
                                  </p:stCondLst>
                                  <p:childTnLst>
                                    <p:set>
                                      <p:cBhvr>
                                        <p:cTn id="38" dur="1" fill="hold">
                                          <p:stCondLst>
                                            <p:cond delay="0"/>
                                          </p:stCondLst>
                                        </p:cTn>
                                        <p:tgtEl>
                                          <p:spTgt spid="155"/>
                                        </p:tgtEl>
                                        <p:attrNameLst>
                                          <p:attrName>style.visibility</p:attrName>
                                        </p:attrNameLst>
                                      </p:cBhvr>
                                      <p:to>
                                        <p:strVal val="visible"/>
                                      </p:to>
                                    </p:set>
                                    <p:animEffect transition="in" filter="fade">
                                      <p:cBhvr>
                                        <p:cTn id="39"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8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9000">
              <a:schemeClr val="bg1">
                <a:alpha val="82000"/>
                <a:lumMod val="76000"/>
                <a:lumOff val="24000"/>
              </a:schemeClr>
            </a:gs>
            <a:gs pos="0">
              <a:schemeClr val="bg1">
                <a:lumMod val="65000"/>
              </a:schemeClr>
            </a:gs>
            <a:gs pos="99000">
              <a:srgbClr val="ECECEC"/>
            </a:gs>
            <a:gs pos="88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5449042" y="3706304"/>
            <a:ext cx="7466267" cy="2112445"/>
            <a:chOff x="5449042" y="4059594"/>
            <a:chExt cx="7466267" cy="2112445"/>
          </a:xfrm>
        </p:grpSpPr>
        <p:grpSp>
          <p:nvGrpSpPr>
            <p:cNvPr id="20" name="Group 19"/>
            <p:cNvGrpSpPr/>
            <p:nvPr/>
          </p:nvGrpSpPr>
          <p:grpSpPr>
            <a:xfrm>
              <a:off x="5465579" y="5217932"/>
              <a:ext cx="7449730" cy="954107"/>
              <a:chOff x="1055330" y="1827257"/>
              <a:chExt cx="7816674" cy="954107"/>
            </a:xfrm>
          </p:grpSpPr>
          <p:sp>
            <p:nvSpPr>
              <p:cNvPr id="21" name="TextBox 20"/>
              <p:cNvSpPr txBox="1"/>
              <p:nvPr/>
            </p:nvSpPr>
            <p:spPr>
              <a:xfrm>
                <a:off x="1541361" y="1827257"/>
                <a:ext cx="7330643" cy="954107"/>
              </a:xfrm>
              <a:prstGeom prst="rect">
                <a:avLst/>
              </a:prstGeom>
              <a:noFill/>
            </p:spPr>
            <p:txBody>
              <a:bodyPr wrap="square" rtlCol="0">
                <a:spAutoFit/>
              </a:bodyPr>
              <a:lstStyle/>
              <a:p>
                <a:r>
                  <a:rPr lang="en-US" sz="2800" dirty="0"/>
                  <a:t>Rankings:  High/Med/Low…  Force stratification 20%/60%/20%</a:t>
                </a:r>
              </a:p>
            </p:txBody>
          </p:sp>
          <p:pic>
            <p:nvPicPr>
              <p:cNvPr id="22" name="Picture 21"/>
              <p:cNvPicPr>
                <a:picLocks noChangeAspect="1"/>
              </p:cNvPicPr>
              <p:nvPr/>
            </p:nvPicPr>
            <p:blipFill>
              <a:blip r:embed="rId3"/>
              <a:stretch>
                <a:fillRect/>
              </a:stretch>
            </p:blipFill>
            <p:spPr>
              <a:xfrm>
                <a:off x="1055330" y="1908282"/>
                <a:ext cx="457201" cy="457200"/>
              </a:xfrm>
              <a:prstGeom prst="rect">
                <a:avLst/>
              </a:prstGeom>
            </p:spPr>
          </p:pic>
        </p:grpSp>
        <p:grpSp>
          <p:nvGrpSpPr>
            <p:cNvPr id="24" name="Group 23"/>
            <p:cNvGrpSpPr/>
            <p:nvPr/>
          </p:nvGrpSpPr>
          <p:grpSpPr>
            <a:xfrm>
              <a:off x="5449042" y="4059594"/>
              <a:ext cx="6923582" cy="954107"/>
              <a:chOff x="1055330" y="1734922"/>
              <a:chExt cx="6502515" cy="954107"/>
            </a:xfrm>
          </p:grpSpPr>
          <p:sp>
            <p:nvSpPr>
              <p:cNvPr id="25" name="TextBox 24"/>
              <p:cNvSpPr txBox="1"/>
              <p:nvPr/>
            </p:nvSpPr>
            <p:spPr>
              <a:xfrm>
                <a:off x="1541362" y="1734922"/>
                <a:ext cx="6016483" cy="954107"/>
              </a:xfrm>
              <a:prstGeom prst="rect">
                <a:avLst/>
              </a:prstGeom>
              <a:noFill/>
            </p:spPr>
            <p:txBody>
              <a:bodyPr wrap="square" rtlCol="0">
                <a:spAutoFit/>
              </a:bodyPr>
              <a:lstStyle/>
              <a:p>
                <a:r>
                  <a:rPr lang="en-US" sz="2800" dirty="0"/>
                  <a:t>Rank level (</a:t>
                </a:r>
                <a:r>
                  <a:rPr lang="en-US" sz="2800" dirty="0">
                    <a:latin typeface="Baskerville Old Face" panose="02020602080505020303" pitchFamily="18" charset="0"/>
                  </a:rPr>
                  <a:t>II</a:t>
                </a:r>
                <a:r>
                  <a:rPr lang="en-US" sz="2800" dirty="0"/>
                  <a:t>) &amp; (</a:t>
                </a:r>
                <a:r>
                  <a:rPr lang="en-US" sz="2800" dirty="0">
                    <a:latin typeface="Baskerville Old Face" panose="02020602080505020303" pitchFamily="18" charset="0"/>
                  </a:rPr>
                  <a:t>III</a:t>
                </a:r>
                <a:r>
                  <a:rPr lang="en-US" sz="2800" dirty="0"/>
                  <a:t>) Business Elements (BE) based on </a:t>
                </a:r>
                <a:r>
                  <a:rPr lang="en-US" sz="2800" dirty="0" smtClean="0"/>
                  <a:t>business impact. </a:t>
                </a:r>
                <a:endParaRPr lang="en-US" sz="2800" dirty="0"/>
              </a:p>
            </p:txBody>
          </p:sp>
          <p:pic>
            <p:nvPicPr>
              <p:cNvPr id="26" name="Picture 25"/>
              <p:cNvPicPr>
                <a:picLocks noChangeAspect="1"/>
              </p:cNvPicPr>
              <p:nvPr/>
            </p:nvPicPr>
            <p:blipFill>
              <a:blip r:embed="rId3"/>
              <a:stretch>
                <a:fillRect/>
              </a:stretch>
            </p:blipFill>
            <p:spPr>
              <a:xfrm>
                <a:off x="1055330" y="1804372"/>
                <a:ext cx="457201" cy="457200"/>
              </a:xfrm>
              <a:prstGeom prst="rect">
                <a:avLst/>
              </a:prstGeom>
            </p:spPr>
          </p:pic>
        </p:grpSp>
      </p:grpSp>
      <p:grpSp>
        <p:nvGrpSpPr>
          <p:cNvPr id="3" name="Group 2"/>
          <p:cNvGrpSpPr/>
          <p:nvPr/>
        </p:nvGrpSpPr>
        <p:grpSpPr>
          <a:xfrm>
            <a:off x="5449044" y="2194512"/>
            <a:ext cx="7896495" cy="1271451"/>
            <a:chOff x="5449044" y="1862000"/>
            <a:chExt cx="7896495" cy="1271451"/>
          </a:xfrm>
        </p:grpSpPr>
        <p:grpSp>
          <p:nvGrpSpPr>
            <p:cNvPr id="8" name="Group 7"/>
            <p:cNvGrpSpPr/>
            <p:nvPr/>
          </p:nvGrpSpPr>
          <p:grpSpPr>
            <a:xfrm>
              <a:off x="5449044" y="1862000"/>
              <a:ext cx="7896495" cy="523220"/>
              <a:chOff x="1055331" y="1866485"/>
              <a:chExt cx="8285445" cy="523220"/>
            </a:xfrm>
          </p:grpSpPr>
          <p:sp>
            <p:nvSpPr>
              <p:cNvPr id="9" name="TextBox 8"/>
              <p:cNvSpPr txBox="1"/>
              <p:nvPr/>
            </p:nvSpPr>
            <p:spPr>
              <a:xfrm>
                <a:off x="1541362" y="1866485"/>
                <a:ext cx="7799414" cy="523220"/>
              </a:xfrm>
              <a:prstGeom prst="rect">
                <a:avLst/>
              </a:prstGeom>
              <a:noFill/>
            </p:spPr>
            <p:txBody>
              <a:bodyPr wrap="square" rtlCol="0">
                <a:spAutoFit/>
              </a:bodyPr>
              <a:lstStyle/>
              <a:p>
                <a:r>
                  <a:rPr lang="en-US" sz="2800" dirty="0"/>
                  <a:t>Don’t rush the activity…  Let people think</a:t>
                </a:r>
              </a:p>
            </p:txBody>
          </p:sp>
          <p:pic>
            <p:nvPicPr>
              <p:cNvPr id="10" name="Picture 9"/>
              <p:cNvPicPr>
                <a:picLocks noChangeAspect="1"/>
              </p:cNvPicPr>
              <p:nvPr/>
            </p:nvPicPr>
            <p:blipFill>
              <a:blip r:embed="rId3"/>
              <a:stretch>
                <a:fillRect/>
              </a:stretch>
            </p:blipFill>
            <p:spPr>
              <a:xfrm>
                <a:off x="1055331" y="1908282"/>
                <a:ext cx="457201" cy="457200"/>
              </a:xfrm>
              <a:prstGeom prst="rect">
                <a:avLst/>
              </a:prstGeom>
            </p:spPr>
          </p:pic>
        </p:grpSp>
        <p:grpSp>
          <p:nvGrpSpPr>
            <p:cNvPr id="27" name="Group 26"/>
            <p:cNvGrpSpPr/>
            <p:nvPr/>
          </p:nvGrpSpPr>
          <p:grpSpPr>
            <a:xfrm>
              <a:off x="5467416" y="2610231"/>
              <a:ext cx="7878123" cy="523220"/>
              <a:chOff x="1055331" y="1985389"/>
              <a:chExt cx="8266168" cy="523220"/>
            </a:xfrm>
          </p:grpSpPr>
          <p:sp>
            <p:nvSpPr>
              <p:cNvPr id="28" name="TextBox 27"/>
              <p:cNvSpPr txBox="1"/>
              <p:nvPr/>
            </p:nvSpPr>
            <p:spPr>
              <a:xfrm>
                <a:off x="1541361" y="1985389"/>
                <a:ext cx="7780138" cy="523220"/>
              </a:xfrm>
              <a:prstGeom prst="rect">
                <a:avLst/>
              </a:prstGeom>
              <a:noFill/>
            </p:spPr>
            <p:txBody>
              <a:bodyPr wrap="square" rtlCol="0">
                <a:spAutoFit/>
              </a:bodyPr>
              <a:lstStyle/>
              <a:p>
                <a:r>
                  <a:rPr lang="en-US" sz="2800" dirty="0"/>
                  <a:t>Discussion = </a:t>
                </a:r>
                <a:r>
                  <a:rPr lang="en-US" sz="2800" dirty="0" smtClean="0"/>
                  <a:t>Alignment… Encourage </a:t>
                </a:r>
                <a:r>
                  <a:rPr lang="en-US" sz="2800" dirty="0"/>
                  <a:t>it!</a:t>
                </a:r>
              </a:p>
            </p:txBody>
          </p:sp>
          <p:pic>
            <p:nvPicPr>
              <p:cNvPr id="29" name="Picture 28"/>
              <p:cNvPicPr>
                <a:picLocks noChangeAspect="1"/>
              </p:cNvPicPr>
              <p:nvPr/>
            </p:nvPicPr>
            <p:blipFill>
              <a:blip r:embed="rId3">
                <a:clrChange>
                  <a:clrFrom>
                    <a:srgbClr val="FFFFFF"/>
                  </a:clrFrom>
                  <a:clrTo>
                    <a:srgbClr val="FFFFFF">
                      <a:alpha val="0"/>
                    </a:srgbClr>
                  </a:clrTo>
                </a:clrChange>
              </a:blip>
              <a:stretch>
                <a:fillRect/>
              </a:stretch>
            </p:blipFill>
            <p:spPr>
              <a:xfrm>
                <a:off x="1055331" y="2027186"/>
                <a:ext cx="457201" cy="457200"/>
              </a:xfrm>
              <a:prstGeom prst="rect">
                <a:avLst/>
              </a:prstGeom>
            </p:spPr>
          </p:pic>
        </p:grpSp>
      </p:grpSp>
      <p:sp>
        <p:nvSpPr>
          <p:cNvPr id="33" name="TextBox 32"/>
          <p:cNvSpPr txBox="1"/>
          <p:nvPr/>
        </p:nvSpPr>
        <p:spPr>
          <a:xfrm>
            <a:off x="-31369" y="534926"/>
            <a:ext cx="6123013" cy="523220"/>
          </a:xfrm>
          <a:prstGeom prst="rect">
            <a:avLst/>
          </a:prstGeom>
          <a:noFill/>
        </p:spPr>
        <p:txBody>
          <a:bodyPr wrap="square" rtlCol="0">
            <a:spAutoFit/>
          </a:bodyPr>
          <a:lstStyle/>
          <a:p>
            <a:r>
              <a:rPr lang="en-US" sz="2800" i="1" dirty="0">
                <a:solidFill>
                  <a:schemeClr val="tx1">
                    <a:lumMod val="50000"/>
                    <a:lumOff val="50000"/>
                  </a:schemeClr>
                </a:solidFill>
              </a:rPr>
              <a:t>Mind Mapping 101</a:t>
            </a:r>
          </a:p>
        </p:txBody>
      </p:sp>
      <p:cxnSp>
        <p:nvCxnSpPr>
          <p:cNvPr id="36" name="Straight Connector 35"/>
          <p:cNvCxnSpPr/>
          <p:nvPr/>
        </p:nvCxnSpPr>
        <p:spPr>
          <a:xfrm>
            <a:off x="239643" y="539880"/>
            <a:ext cx="11704003" cy="20881"/>
          </a:xfrm>
          <a:prstGeom prst="line">
            <a:avLst/>
          </a:prstGeom>
          <a:ln w="31750">
            <a:gradFill>
              <a:gsLst>
                <a:gs pos="0">
                  <a:srgbClr val="FFFFFF"/>
                </a:gs>
                <a:gs pos="100000">
                  <a:srgbClr val="D1D1D1"/>
                </a:gs>
              </a:gsLst>
              <a:lin ang="0" scaled="0"/>
            </a:gra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12897" y="1446281"/>
            <a:ext cx="12158143" cy="3858316"/>
            <a:chOff x="-112897" y="1446281"/>
            <a:chExt cx="12158143" cy="3858316"/>
          </a:xfrm>
        </p:grpSpPr>
        <p:grpSp>
          <p:nvGrpSpPr>
            <p:cNvPr id="5" name="Group 4"/>
            <p:cNvGrpSpPr/>
            <p:nvPr/>
          </p:nvGrpSpPr>
          <p:grpSpPr>
            <a:xfrm>
              <a:off x="5449044" y="1446281"/>
              <a:ext cx="6596202" cy="523220"/>
              <a:chOff x="1055331" y="1866485"/>
              <a:chExt cx="6921105" cy="523220"/>
            </a:xfrm>
          </p:grpSpPr>
          <p:sp>
            <p:nvSpPr>
              <p:cNvPr id="6" name="TextBox 5"/>
              <p:cNvSpPr txBox="1"/>
              <p:nvPr/>
            </p:nvSpPr>
            <p:spPr>
              <a:xfrm>
                <a:off x="1541362" y="1866485"/>
                <a:ext cx="6435074" cy="523220"/>
              </a:xfrm>
              <a:prstGeom prst="rect">
                <a:avLst/>
              </a:prstGeom>
              <a:noFill/>
            </p:spPr>
            <p:txBody>
              <a:bodyPr wrap="square" rtlCol="0">
                <a:spAutoFit/>
              </a:bodyPr>
              <a:lstStyle/>
              <a:p>
                <a:r>
                  <a:rPr lang="en-US" sz="2800" dirty="0"/>
                  <a:t>Engage the team…  Consider new players</a:t>
                </a: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055331" y="1908282"/>
                <a:ext cx="457201" cy="457200"/>
              </a:xfrm>
              <a:prstGeom prst="rect">
                <a:avLst/>
              </a:prstGeom>
            </p:spPr>
          </p:pic>
        </p:grpSp>
        <p:pic>
          <p:nvPicPr>
            <p:cNvPr id="17" name="Picture 16"/>
            <p:cNvPicPr>
              <a:picLocks noChangeAspect="1"/>
            </p:cNvPicPr>
            <p:nvPr/>
          </p:nvPicPr>
          <p:blipFill>
            <a:blip r:embed="rId4"/>
            <a:stretch>
              <a:fillRect/>
            </a:stretch>
          </p:blipFill>
          <p:spPr>
            <a:xfrm>
              <a:off x="-112897" y="1537821"/>
              <a:ext cx="5501821" cy="3766776"/>
            </a:xfrm>
            <a:prstGeom prst="rect">
              <a:avLst/>
            </a:prstGeom>
          </p:spPr>
        </p:pic>
      </p:grpSp>
      <p:pic>
        <p:nvPicPr>
          <p:cNvPr id="129" name="Picture 128"/>
          <p:cNvPicPr>
            <a:picLocks noChangeAspect="1"/>
          </p:cNvPicPr>
          <p:nvPr/>
        </p:nvPicPr>
        <p:blipFill>
          <a:blip r:embed="rId5"/>
          <a:stretch>
            <a:fillRect/>
          </a:stretch>
        </p:blipFill>
        <p:spPr>
          <a:xfrm>
            <a:off x="11541883" y="243840"/>
            <a:ext cx="589157" cy="583474"/>
          </a:xfrm>
          <a:prstGeom prst="rect">
            <a:avLst/>
          </a:prstGeom>
        </p:spPr>
      </p:pic>
      <p:sp>
        <p:nvSpPr>
          <p:cNvPr id="130" name="TextBox 129"/>
          <p:cNvSpPr txBox="1"/>
          <p:nvPr/>
        </p:nvSpPr>
        <p:spPr>
          <a:xfrm>
            <a:off x="-22579" y="-24010"/>
            <a:ext cx="7773664" cy="584775"/>
          </a:xfrm>
          <a:prstGeom prst="rect">
            <a:avLst/>
          </a:prstGeom>
          <a:noFill/>
        </p:spPr>
        <p:txBody>
          <a:bodyPr wrap="square" rtlCol="0">
            <a:spAutoFit/>
          </a:bodyPr>
          <a:lstStyle/>
          <a:p>
            <a:r>
              <a:rPr lang="en-US" sz="3200" i="1" dirty="0">
                <a:solidFill>
                  <a:schemeClr val="bg1"/>
                </a:solidFill>
              </a:rPr>
              <a:t>Widen the View &amp; Map the Business</a:t>
            </a:r>
          </a:p>
        </p:txBody>
      </p:sp>
      <p:pic>
        <p:nvPicPr>
          <p:cNvPr id="30" name="Picture 29"/>
          <p:cNvPicPr>
            <a:picLocks noChangeAspect="1"/>
          </p:cNvPicPr>
          <p:nvPr/>
        </p:nvPicPr>
        <p:blipFill rotWithShape="1">
          <a:blip r:embed="rId6">
            <a:clrChange>
              <a:clrFrom>
                <a:srgbClr val="FFFFFF"/>
              </a:clrFrom>
              <a:clrTo>
                <a:srgbClr val="FFFFFF">
                  <a:alpha val="0"/>
                </a:srgbClr>
              </a:clrTo>
            </a:clrChange>
            <a:lum bright="70000" contrast="-70000"/>
          </a:blip>
          <a:srcRect r="7924"/>
          <a:stretch/>
        </p:blipFill>
        <p:spPr>
          <a:xfrm>
            <a:off x="-1133" y="6385560"/>
            <a:ext cx="2175263" cy="388354"/>
          </a:xfrm>
          <a:prstGeom prst="rect">
            <a:avLst/>
          </a:prstGeom>
        </p:spPr>
      </p:pic>
    </p:spTree>
    <p:extLst>
      <p:ext uri="{BB962C8B-B14F-4D97-AF65-F5344CB8AC3E}">
        <p14:creationId xmlns:p14="http://schemas.microsoft.com/office/powerpoint/2010/main" val="42295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22709</TotalTime>
  <Words>3672</Words>
  <Application>Microsoft Office PowerPoint</Application>
  <PresentationFormat>Widescreen</PresentationFormat>
  <Paragraphs>342</Paragraphs>
  <Slides>18</Slides>
  <Notes>18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Baskerville Old Face</vt:lpstr>
      <vt:lpstr>Calibri</vt:lpstr>
      <vt:lpstr>Calibri Light</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McKenna</dc:creator>
  <cp:lastModifiedBy>Christine McKenna</cp:lastModifiedBy>
  <cp:revision>240</cp:revision>
  <cp:lastPrinted>2020-05-29T15:52:06Z</cp:lastPrinted>
  <dcterms:created xsi:type="dcterms:W3CDTF">2020-04-30T17:24:26Z</dcterms:created>
  <dcterms:modified xsi:type="dcterms:W3CDTF">2020-06-01T13:34:28Z</dcterms:modified>
</cp:coreProperties>
</file>